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316" r:id="rId3"/>
    <p:sldId id="257" r:id="rId4"/>
    <p:sldId id="317" r:id="rId5"/>
    <p:sldId id="318" r:id="rId6"/>
    <p:sldId id="319" r:id="rId7"/>
    <p:sldId id="320" r:id="rId8"/>
    <p:sldId id="321" r:id="rId9"/>
    <p:sldId id="322" r:id="rId10"/>
    <p:sldId id="323" r:id="rId11"/>
    <p:sldId id="324" r:id="rId12"/>
    <p:sldId id="325" r:id="rId13"/>
    <p:sldId id="326" r:id="rId14"/>
    <p:sldId id="327" r:id="rId15"/>
    <p:sldId id="262" r:id="rId16"/>
    <p:sldId id="263" r:id="rId17"/>
    <p:sldId id="264" r:id="rId18"/>
    <p:sldId id="265" r:id="rId19"/>
    <p:sldId id="266" r:id="rId20"/>
    <p:sldId id="267" r:id="rId21"/>
    <p:sldId id="269" r:id="rId22"/>
    <p:sldId id="270" r:id="rId23"/>
    <p:sldId id="271" r:id="rId24"/>
    <p:sldId id="272" r:id="rId25"/>
    <p:sldId id="299" r:id="rId26"/>
    <p:sldId id="301" r:id="rId27"/>
    <p:sldId id="302" r:id="rId28"/>
    <p:sldId id="303" r:id="rId29"/>
    <p:sldId id="304" r:id="rId30"/>
    <p:sldId id="305" r:id="rId31"/>
    <p:sldId id="306" r:id="rId32"/>
    <p:sldId id="307" r:id="rId33"/>
    <p:sldId id="308" r:id="rId34"/>
    <p:sldId id="310" r:id="rId35"/>
    <p:sldId id="312" r:id="rId36"/>
    <p:sldId id="313" r:id="rId37"/>
    <p:sldId id="31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26" autoAdjust="0"/>
    <p:restoredTop sz="94660"/>
  </p:normalViewPr>
  <p:slideViewPr>
    <p:cSldViewPr snapToGrid="0">
      <p:cViewPr varScale="1">
        <p:scale>
          <a:sx n="68" d="100"/>
          <a:sy n="68"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96CF0-27F2-4A22-8E4F-F41BB50B1F7D}" type="datetimeFigureOut">
              <a:rPr lang="en-US" smtClean="0"/>
              <a:t>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F76DB-BCFE-48E5-BAF7-3381E7F62252}" type="slidenum">
              <a:rPr lang="en-US" smtClean="0"/>
              <a:t>‹#›</a:t>
            </a:fld>
            <a:endParaRPr lang="en-US"/>
          </a:p>
        </p:txBody>
      </p:sp>
    </p:spTree>
    <p:extLst>
      <p:ext uri="{BB962C8B-B14F-4D97-AF65-F5344CB8AC3E}">
        <p14:creationId xmlns:p14="http://schemas.microsoft.com/office/powerpoint/2010/main" val="2063146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Introductory notes.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121920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Introductory notes.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232270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lnSpc>
                <a:spcPct val="90000"/>
              </a:lnSpc>
            </a:pPr>
            <a:r>
              <a:rPr lang="en-US" sz="1000" dirty="0">
                <a:latin typeface="Arial" pitchFamily="34" charset="0"/>
                <a:ea typeface="ＭＳ Ｐゴシック" pitchFamily="34" charset="-128"/>
              </a:rPr>
              <a:t>This slide provides a visual example of an abstract page, which consists of a page header, a heading—Abstract, and a brief summary of the paper accurately presenting its contents. </a:t>
            </a:r>
          </a:p>
          <a:p>
            <a:pPr eaLnBrk="1" hangingPunct="1">
              <a:lnSpc>
                <a:spcPct val="90000"/>
              </a:lnSpc>
            </a:pPr>
            <a:endParaRPr lang="en-US" sz="1000" dirty="0">
              <a:latin typeface="Arial" pitchFamily="34" charset="0"/>
              <a:ea typeface="ＭＳ Ｐゴシック" pitchFamily="34" charset="-128"/>
            </a:endParaRPr>
          </a:p>
          <a:p>
            <a:pPr eaLnBrk="1" hangingPunct="1">
              <a:lnSpc>
                <a:spcPct val="90000"/>
              </a:lnSpc>
            </a:pPr>
            <a:r>
              <a:rPr lang="en-US" sz="1000" dirty="0">
                <a:latin typeface="Arial" pitchFamily="34" charset="0"/>
                <a:ea typeface="ＭＳ Ｐゴシック" pitchFamily="34" charset="-128"/>
              </a:rPr>
              <a:t>Type the heading –Abstract– centered at the top of the page. Below, type the paragraph of the paper summary (between 150 and 250 words) in block format—without indentation. </a:t>
            </a:r>
          </a:p>
          <a:p>
            <a:pPr eaLnBrk="1" hangingPunct="1">
              <a:lnSpc>
                <a:spcPct val="90000"/>
              </a:lnSpc>
            </a:pPr>
            <a:endParaRPr lang="en-US" sz="1000" dirty="0">
              <a:latin typeface="Arial" pitchFamily="34" charset="0"/>
              <a:ea typeface="ＭＳ Ｐゴシック" pitchFamily="34" charset="-128"/>
            </a:endParaRPr>
          </a:p>
          <a:p>
            <a:pPr eaLnBrk="1" hangingPunct="1">
              <a:lnSpc>
                <a:spcPct val="90000"/>
              </a:lnSpc>
            </a:pPr>
            <a:r>
              <a:rPr lang="en-US" sz="1000" dirty="0">
                <a:latin typeface="Arial" pitchFamily="34" charset="0"/>
                <a:ea typeface="ＭＳ Ｐゴシック" pitchFamily="34" charset="-128"/>
              </a:rPr>
              <a:t>The abstract should contain the research topic, research questions, participants, methods, results, data analysis, and conclusions. It may also include possible implications of your research and future work you see connected with your finding, and may include keywords.</a:t>
            </a:r>
          </a:p>
          <a:p>
            <a:pPr eaLnBrk="1" hangingPunct="1">
              <a:lnSpc>
                <a:spcPct val="90000"/>
              </a:lnSpc>
            </a:pPr>
            <a:endParaRPr lang="en-US" sz="1000" dirty="0">
              <a:latin typeface="Arial" pitchFamily="34" charset="0"/>
              <a:ea typeface="ＭＳ Ｐゴシック" pitchFamily="34" charset="-128"/>
            </a:endParaRPr>
          </a:p>
          <a:p>
            <a:pPr eaLnBrk="1" hangingPunct="1">
              <a:lnSpc>
                <a:spcPct val="90000"/>
              </a:lnSpc>
            </a:pPr>
            <a:endParaRPr lang="en-US" sz="1000" dirty="0">
              <a:latin typeface="Arial" pitchFamily="34" charset="0"/>
              <a:ea typeface="ＭＳ Ｐゴシック" pitchFamily="34" charset="-128"/>
            </a:endParaRPr>
          </a:p>
        </p:txBody>
      </p:sp>
      <p:sp>
        <p:nvSpPr>
          <p:cNvPr id="23555" name="Slide Number Placeholder 3"/>
          <p:cNvSpPr>
            <a:spLocks noGrp="1"/>
          </p:cNvSpPr>
          <p:nvPr>
            <p:ph type="sldNum" sz="quarter" idx="5"/>
          </p:nvPr>
        </p:nvSpPr>
        <p:spPr>
          <a:noFill/>
        </p:spPr>
        <p:txBody>
          <a:bodyPr/>
          <a:lstStyle/>
          <a:p>
            <a:fld id="{EF37FA4E-4C0F-419D-8243-596C11175543}" type="slidenum">
              <a:rPr lang="en-US"/>
              <a:pPr/>
              <a:t>16</a:t>
            </a:fld>
            <a:endParaRPr lang="en-US"/>
          </a:p>
        </p:txBody>
      </p:sp>
    </p:spTree>
    <p:extLst>
      <p:ext uri="{BB962C8B-B14F-4D97-AF65-F5344CB8AC3E}">
        <p14:creationId xmlns:p14="http://schemas.microsoft.com/office/powerpoint/2010/main" val="113293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lnSpc>
                <a:spcPct val="90000"/>
              </a:lnSpc>
            </a:pPr>
            <a:r>
              <a:rPr lang="en-US" sz="1000" dirty="0">
                <a:latin typeface="Arial" pitchFamily="34" charset="0"/>
                <a:ea typeface="ＭＳ Ｐゴシック" pitchFamily="34" charset="-128"/>
              </a:rPr>
              <a:t>This slide provides the basic reminders about formatting the text: </a:t>
            </a:r>
          </a:p>
          <a:p>
            <a:pPr eaLnBrk="1" hangingPunct="1">
              <a:lnSpc>
                <a:spcPct val="90000"/>
              </a:lnSpc>
              <a:buFontTx/>
              <a:buAutoNum type="arabicParenR"/>
            </a:pPr>
            <a:r>
              <a:rPr lang="en-US" sz="1000" dirty="0">
                <a:latin typeface="Arial" pitchFamily="34" charset="0"/>
                <a:ea typeface="ＭＳ Ｐゴシック" pitchFamily="34" charset="-128"/>
              </a:rPr>
              <a:t>Make sure that the first text page is page number 3 (page#1 is a title page, page #2 is an abstract page).</a:t>
            </a:r>
          </a:p>
          <a:p>
            <a:pPr eaLnBrk="1" hangingPunct="1">
              <a:lnSpc>
                <a:spcPct val="90000"/>
              </a:lnSpc>
              <a:buFontTx/>
              <a:buAutoNum type="arabicParenR"/>
            </a:pPr>
            <a:r>
              <a:rPr lang="en-US" sz="1000" dirty="0">
                <a:latin typeface="Arial" pitchFamily="34" charset="0"/>
                <a:ea typeface="ＭＳ Ｐゴシック" pitchFamily="34" charset="-128"/>
              </a:rPr>
              <a:t>Start with typing the essay title centered, at the top of the page.</a:t>
            </a:r>
          </a:p>
          <a:p>
            <a:pPr eaLnBrk="1" hangingPunct="1">
              <a:lnSpc>
                <a:spcPct val="90000"/>
              </a:lnSpc>
              <a:buFontTx/>
              <a:buAutoNum type="arabicParenR"/>
            </a:pPr>
            <a:r>
              <a:rPr lang="en-US" sz="1000" dirty="0">
                <a:latin typeface="Arial" pitchFamily="34" charset="0"/>
                <a:ea typeface="ＭＳ Ｐゴシック" pitchFamily="34" charset="-128"/>
              </a:rPr>
              <a:t>Type the text double-space with all sections following each other without a break. Do not use white space between paragraphs. </a:t>
            </a:r>
          </a:p>
          <a:p>
            <a:pPr eaLnBrk="1" hangingPunct="1">
              <a:lnSpc>
                <a:spcPct val="90000"/>
              </a:lnSpc>
              <a:buFontTx/>
              <a:buAutoNum type="arabicParenR"/>
            </a:pPr>
            <a:r>
              <a:rPr lang="en-US" sz="1000" dirty="0">
                <a:latin typeface="Arial" pitchFamily="34" charset="0"/>
                <a:ea typeface="ＭＳ Ｐゴシック" pitchFamily="34" charset="-128"/>
              </a:rPr>
              <a:t>Create parenthetical  in-text citations to identify the sources used in the paper.</a:t>
            </a:r>
          </a:p>
          <a:p>
            <a:pPr eaLnBrk="1" hangingPunct="1">
              <a:lnSpc>
                <a:spcPct val="90000"/>
              </a:lnSpc>
              <a:buFontTx/>
              <a:buAutoNum type="arabicParenR"/>
            </a:pPr>
            <a:r>
              <a:rPr lang="en-US" sz="1000" dirty="0">
                <a:latin typeface="Arial" pitchFamily="34" charset="0"/>
                <a:ea typeface="ＭＳ Ｐゴシック" pitchFamily="34" charset="-128"/>
              </a:rPr>
              <a:t>Format tables and figures.</a:t>
            </a:r>
          </a:p>
          <a:p>
            <a:pPr eaLnBrk="1" hangingPunct="1">
              <a:lnSpc>
                <a:spcPct val="90000"/>
              </a:lnSpc>
              <a:buFontTx/>
              <a:buAutoNum type="arabicParenR"/>
            </a:pPr>
            <a:endParaRPr lang="en-US" sz="1000" dirty="0">
              <a:latin typeface="Arial" pitchFamily="34" charset="0"/>
              <a:ea typeface="ＭＳ Ｐゴシック" pitchFamily="34" charset="-128"/>
            </a:endParaRPr>
          </a:p>
          <a:p>
            <a:pPr eaLnBrk="1" hangingPunct="1">
              <a:lnSpc>
                <a:spcPct val="90000"/>
              </a:lnSpc>
            </a:pPr>
            <a:r>
              <a:rPr lang="en-US" sz="1000" dirty="0">
                <a:latin typeface="Arial" pitchFamily="34" charset="0"/>
                <a:ea typeface="ＭＳ Ｐゴシック" pitchFamily="34" charset="-128"/>
              </a:rPr>
              <a:t>The following slides introduce APA formatting of references, in-text citations, and tables and figures. </a:t>
            </a:r>
          </a:p>
        </p:txBody>
      </p:sp>
      <p:sp>
        <p:nvSpPr>
          <p:cNvPr id="25603" name="Slide Number Placeholder 3"/>
          <p:cNvSpPr>
            <a:spLocks noGrp="1"/>
          </p:cNvSpPr>
          <p:nvPr>
            <p:ph type="sldNum" sz="quarter" idx="5"/>
          </p:nvPr>
        </p:nvSpPr>
        <p:spPr>
          <a:noFill/>
        </p:spPr>
        <p:txBody>
          <a:bodyPr/>
          <a:lstStyle/>
          <a:p>
            <a:fld id="{112D7F4C-F3C3-43DA-9FBE-3EEFFE944770}" type="slidenum">
              <a:rPr lang="en-US"/>
              <a:pPr/>
              <a:t>17</a:t>
            </a:fld>
            <a:endParaRPr lang="en-US"/>
          </a:p>
        </p:txBody>
      </p:sp>
    </p:spTree>
    <p:extLst>
      <p:ext uri="{BB962C8B-B14F-4D97-AF65-F5344CB8AC3E}">
        <p14:creationId xmlns:p14="http://schemas.microsoft.com/office/powerpoint/2010/main" val="15168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Relative vocabulary list.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1"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CF34BD0-9540-440B-889E-2068C71BDAD2}" type="slidenum">
              <a:rPr lang="en-US" altLang="en-US" smtClean="0">
                <a:latin typeface="Times New Roman" pitchFamily="18" charset="0"/>
              </a:rPr>
              <a:pPr eaLnBrk="1" hangingPunct="1">
                <a:spcBef>
                  <a:spcPct val="0"/>
                </a:spcBef>
              </a:pPr>
              <a:t>18</a:t>
            </a:fld>
            <a:endParaRPr lang="en-US" altLang="en-US" smtClean="0">
              <a:latin typeface="Times New Roman" pitchFamily="18" charset="0"/>
            </a:endParaRPr>
          </a:p>
        </p:txBody>
      </p:sp>
    </p:spTree>
    <p:extLst>
      <p:ext uri="{BB962C8B-B14F-4D97-AF65-F5344CB8AC3E}">
        <p14:creationId xmlns:p14="http://schemas.microsoft.com/office/powerpoint/2010/main" val="75580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733476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424384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2911049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298891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00598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9AFF2B5-B9C2-447E-9C5B-06DEDBD22381}" type="slidenum">
              <a:rPr lang="en-US" smtClean="0"/>
              <a:t>‹#›</a:t>
            </a:fld>
            <a:endParaRPr lang="en-US"/>
          </a:p>
        </p:txBody>
      </p:sp>
    </p:spTree>
    <p:extLst>
      <p:ext uri="{BB962C8B-B14F-4D97-AF65-F5344CB8AC3E}">
        <p14:creationId xmlns:p14="http://schemas.microsoft.com/office/powerpoint/2010/main" val="33218431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400179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C8A9FB-A10A-48E0-8F94-860859A39A68}"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301762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C8A9FB-A10A-48E0-8F94-860859A39A68}"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2867124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A9FB-A10A-48E0-8F94-860859A39A68}"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3713394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586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2962023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93835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256356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422630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8A9FB-A10A-48E0-8F94-860859A39A68}" type="datetimeFigureOut">
              <a:rPr lang="en-US" smtClean="0"/>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52618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638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C8A9FB-A10A-48E0-8F94-860859A39A68}" type="datetimeFigureOut">
              <a:rPr lang="en-US" smtClean="0"/>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42863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8A9FB-A10A-48E0-8F94-860859A39A68}" type="datetimeFigureOut">
              <a:rPr lang="en-US" smtClean="0"/>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21132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8A9FB-A10A-48E0-8F94-860859A39A68}" type="datetimeFigureOut">
              <a:rPr lang="en-US" smtClean="0"/>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134114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341483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8A9FB-A10A-48E0-8F94-860859A39A68}" type="datetimeFigureOut">
              <a:rPr lang="en-US" smtClean="0"/>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FF2B5-B9C2-447E-9C5B-06DEDBD22381}" type="slidenum">
              <a:rPr lang="en-US" smtClean="0"/>
              <a:t>‹#›</a:t>
            </a:fld>
            <a:endParaRPr lang="en-US"/>
          </a:p>
        </p:txBody>
      </p:sp>
    </p:spTree>
    <p:extLst>
      <p:ext uri="{BB962C8B-B14F-4D97-AF65-F5344CB8AC3E}">
        <p14:creationId xmlns:p14="http://schemas.microsoft.com/office/powerpoint/2010/main" val="318193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8A9FB-A10A-48E0-8F94-860859A39A68}" type="datetimeFigureOut">
              <a:rPr lang="en-US" smtClean="0"/>
              <a:t>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FF2B5-B9C2-447E-9C5B-06DEDBD22381}" type="slidenum">
              <a:rPr lang="en-US" smtClean="0"/>
              <a:t>‹#›</a:t>
            </a:fld>
            <a:endParaRPr lang="en-US"/>
          </a:p>
        </p:txBody>
      </p:sp>
    </p:spTree>
    <p:extLst>
      <p:ext uri="{BB962C8B-B14F-4D97-AF65-F5344CB8AC3E}">
        <p14:creationId xmlns:p14="http://schemas.microsoft.com/office/powerpoint/2010/main" val="741589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C8A9FB-A10A-48E0-8F94-860859A39A68}" type="datetimeFigureOut">
              <a:rPr lang="en-US" smtClean="0"/>
              <a:t>2/5/2019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9AFF2B5-B9C2-447E-9C5B-06DEDBD22381}" type="slidenum">
              <a:rPr lang="en-US" smtClean="0"/>
              <a:t>‹#›</a:t>
            </a:fld>
            <a:endParaRPr lang="en-US"/>
          </a:p>
        </p:txBody>
      </p:sp>
    </p:spTree>
    <p:extLst>
      <p:ext uri="{BB962C8B-B14F-4D97-AF65-F5344CB8AC3E}">
        <p14:creationId xmlns:p14="http://schemas.microsoft.com/office/powerpoint/2010/main" val="4064325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www.ebscohost.com/academic/academic-search-"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5588" y="1905001"/>
            <a:ext cx="9140825" cy="2387600"/>
          </a:xfrm>
        </p:spPr>
        <p:txBody>
          <a:bodyPr/>
          <a:lstStyle/>
          <a:p>
            <a:pPr eaLnBrk="1" hangingPunct="1"/>
            <a:r>
              <a:rPr lang="en-US" altLang="en-US" sz="7000" dirty="0" smtClean="0"/>
              <a:t>APA Workshop</a:t>
            </a:r>
            <a:endParaRPr lang="en-US" altLang="en-US" sz="7000" dirty="0"/>
          </a:p>
        </p:txBody>
      </p:sp>
      <p:sp>
        <p:nvSpPr>
          <p:cNvPr id="3" name="Subtitle 2"/>
          <p:cNvSpPr>
            <a:spLocks noGrp="1"/>
          </p:cNvSpPr>
          <p:nvPr>
            <p:ph type="subTitle" idx="1"/>
          </p:nvPr>
        </p:nvSpPr>
        <p:spPr>
          <a:xfrm>
            <a:off x="1525588" y="4267995"/>
            <a:ext cx="9140825" cy="1655762"/>
          </a:xfrm>
        </p:spPr>
        <p:txBody>
          <a:bodyPr rtlCol="0">
            <a:normAutofit/>
          </a:bodyPr>
          <a:lstStyle/>
          <a:p>
            <a:pPr defTabSz="457063">
              <a:spcAft>
                <a:spcPts val="0"/>
              </a:spcAft>
              <a:buClr>
                <a:schemeClr val="bg2">
                  <a:lumMod val="40000"/>
                  <a:lumOff val="60000"/>
                </a:schemeClr>
              </a:buClr>
              <a:defRPr/>
            </a:pPr>
            <a:r>
              <a:rPr lang="en-US" sz="1999" dirty="0"/>
              <a:t>Val Macias,  Librarian</a:t>
            </a:r>
          </a:p>
          <a:p>
            <a:pPr defTabSz="457063">
              <a:spcAft>
                <a:spcPts val="0"/>
              </a:spcAft>
              <a:buClr>
                <a:schemeClr val="bg2">
                  <a:lumMod val="40000"/>
                  <a:lumOff val="60000"/>
                </a:schemeClr>
              </a:buClr>
              <a:defRPr/>
            </a:pPr>
            <a:endParaRPr lang="en-US" sz="1999" dirty="0"/>
          </a:p>
        </p:txBody>
      </p:sp>
      <p:sp>
        <p:nvSpPr>
          <p:cNvPr id="4100" name="TextBox 1"/>
          <p:cNvSpPr txBox="1">
            <a:spLocks noChangeArrowheads="1"/>
          </p:cNvSpPr>
          <p:nvPr/>
        </p:nvSpPr>
        <p:spPr bwMode="auto">
          <a:xfrm>
            <a:off x="5556738" y="5095876"/>
            <a:ext cx="57970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gn="r" eaLnBrk="1" hangingPunct="1">
              <a:lnSpc>
                <a:spcPct val="90000"/>
              </a:lnSpc>
            </a:pPr>
            <a:r>
              <a:rPr lang="en-US" altLang="en-US" sz="3800" dirty="0" smtClean="0"/>
              <a:t>Fullerton College 2019</a:t>
            </a:r>
            <a:endParaRPr lang="en-US" altLang="en-US" sz="3800" dirty="0"/>
          </a:p>
        </p:txBody>
      </p:sp>
    </p:spTree>
    <p:extLst>
      <p:ext uri="{BB962C8B-B14F-4D97-AF65-F5344CB8AC3E}">
        <p14:creationId xmlns:p14="http://schemas.microsoft.com/office/powerpoint/2010/main" val="197450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1589"/>
            <a:ext cx="12188825" cy="6854825"/>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798" dirty="0">
                <a:solidFill>
                  <a:srgbClr val="FFFF00"/>
                </a:solidFill>
                <a:latin typeface="Gill Sans MT" panose="020B0502020104020203" pitchFamily="34" charset="0"/>
              </a:rPr>
              <a:t>TIP #2</a:t>
            </a:r>
            <a:r>
              <a:rPr lang="en-US" sz="6798" dirty="0">
                <a:latin typeface="Gill Sans MT" panose="020B0502020104020203" pitchFamily="34" charset="0"/>
              </a:rPr>
              <a:t>	</a:t>
            </a:r>
          </a:p>
          <a:p>
            <a:pPr algn="ctr">
              <a:defRPr/>
            </a:pPr>
            <a:endParaRPr lang="en-US" sz="6798" dirty="0">
              <a:latin typeface="Gill Sans MT" panose="020B0502020104020203" pitchFamily="34" charset="0"/>
            </a:endParaRPr>
          </a:p>
          <a:p>
            <a:pPr algn="ctr">
              <a:defRPr/>
            </a:pPr>
            <a:r>
              <a:rPr lang="en-US" sz="6798" dirty="0">
                <a:latin typeface="Gill Sans MT" panose="020B0502020104020203" pitchFamily="34" charset="0"/>
              </a:rPr>
              <a:t>USE THE ‘CITE’ FEATURE</a:t>
            </a:r>
          </a:p>
          <a:p>
            <a:pPr algn="ctr">
              <a:defRPr/>
            </a:pPr>
            <a:r>
              <a:rPr lang="en-US" sz="6798" dirty="0">
                <a:latin typeface="Gill Sans MT" panose="020B0502020104020203" pitchFamily="34" charset="0"/>
              </a:rPr>
              <a:t>OF THE DATABASES</a:t>
            </a:r>
          </a:p>
        </p:txBody>
      </p:sp>
    </p:spTree>
    <p:extLst>
      <p:ext uri="{BB962C8B-B14F-4D97-AF65-F5344CB8AC3E}">
        <p14:creationId xmlns:p14="http://schemas.microsoft.com/office/powerpoint/2010/main" val="356713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7988" y="230189"/>
            <a:ext cx="8807450" cy="6230937"/>
          </a:xfrm>
        </p:spPr>
      </p:pic>
      <p:sp>
        <p:nvSpPr>
          <p:cNvPr id="5" name="Oval 4"/>
          <p:cNvSpPr/>
          <p:nvPr/>
        </p:nvSpPr>
        <p:spPr>
          <a:xfrm>
            <a:off x="9372601" y="3378200"/>
            <a:ext cx="1141412" cy="381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459163" y="3759200"/>
            <a:ext cx="5913438"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7120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1589"/>
            <a:ext cx="12188825" cy="6854825"/>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798" dirty="0">
                <a:solidFill>
                  <a:srgbClr val="FFFF00"/>
                </a:solidFill>
                <a:latin typeface="Gill Sans MT" panose="020B0502020104020203" pitchFamily="34" charset="0"/>
              </a:rPr>
              <a:t>TIP #3</a:t>
            </a:r>
            <a:r>
              <a:rPr lang="en-US" sz="6798" dirty="0">
                <a:latin typeface="Gill Sans MT" panose="020B0502020104020203" pitchFamily="34" charset="0"/>
              </a:rPr>
              <a:t>	</a:t>
            </a:r>
          </a:p>
          <a:p>
            <a:pPr algn="ctr">
              <a:defRPr/>
            </a:pPr>
            <a:endParaRPr lang="en-US" sz="6798" dirty="0">
              <a:latin typeface="Gill Sans MT" panose="020B0502020104020203" pitchFamily="34" charset="0"/>
            </a:endParaRPr>
          </a:p>
          <a:p>
            <a:pPr algn="ctr">
              <a:defRPr/>
            </a:pPr>
            <a:r>
              <a:rPr lang="en-US" sz="6798" dirty="0">
                <a:latin typeface="Gill Sans MT" panose="020B0502020104020203" pitchFamily="34" charset="0"/>
              </a:rPr>
              <a:t>USE </a:t>
            </a:r>
            <a:r>
              <a:rPr lang="en-US" sz="6798" dirty="0" err="1">
                <a:latin typeface="Gill Sans MT" panose="020B0502020104020203" pitchFamily="34" charset="0"/>
              </a:rPr>
              <a:t>NoodleTools</a:t>
            </a:r>
            <a:r>
              <a:rPr lang="en-US" sz="6798" dirty="0">
                <a:latin typeface="Gill Sans MT" panose="020B0502020104020203" pitchFamily="34" charset="0"/>
              </a:rPr>
              <a:t> under A-Z Databases (pink handouts with directions)</a:t>
            </a:r>
          </a:p>
        </p:txBody>
      </p:sp>
    </p:spTree>
    <p:extLst>
      <p:ext uri="{BB962C8B-B14F-4D97-AF65-F5344CB8AC3E}">
        <p14:creationId xmlns:p14="http://schemas.microsoft.com/office/powerpoint/2010/main" val="239849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126">
              <a:defRPr/>
            </a:pPr>
            <a:r>
              <a:rPr lang="en-US" sz="4799" dirty="0">
                <a:solidFill>
                  <a:srgbClr val="FF0000"/>
                </a:solidFill>
              </a:rPr>
              <a:t>SHELF BROWSING: Browsing Psych Books</a:t>
            </a:r>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1905000"/>
            <a:ext cx="4267200" cy="4267200"/>
          </a:xfrm>
        </p:spPr>
      </p:pic>
      <p:sp>
        <p:nvSpPr>
          <p:cNvPr id="30724" name="TextBox 4"/>
          <p:cNvSpPr txBox="1">
            <a:spLocks noChangeArrowheads="1"/>
          </p:cNvSpPr>
          <p:nvPr/>
        </p:nvSpPr>
        <p:spPr bwMode="auto">
          <a:xfrm>
            <a:off x="6477001" y="2514600"/>
            <a:ext cx="51054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orbel" panose="020B0503020204020204" pitchFamily="34" charset="0"/>
                <a:cs typeface="Arial" panose="020B0604020202020204" pitchFamily="34" charset="0"/>
              </a:defRPr>
            </a:lvl1pPr>
            <a:lvl2pPr marL="742950" indent="-285750">
              <a:defRPr>
                <a:solidFill>
                  <a:schemeClr val="tx1"/>
                </a:solidFill>
                <a:latin typeface="Corbel" panose="020B0503020204020204" pitchFamily="34" charset="0"/>
                <a:cs typeface="Arial" panose="020B0604020202020204" pitchFamily="34" charset="0"/>
              </a:defRPr>
            </a:lvl2pPr>
            <a:lvl3pPr marL="1143000" indent="-228600">
              <a:defRPr>
                <a:solidFill>
                  <a:schemeClr val="tx1"/>
                </a:solidFill>
                <a:latin typeface="Corbel" panose="020B0503020204020204" pitchFamily="34" charset="0"/>
                <a:cs typeface="Arial" panose="020B0604020202020204" pitchFamily="34" charset="0"/>
              </a:defRPr>
            </a:lvl3pPr>
            <a:lvl4pPr marL="1600200" indent="-228600">
              <a:defRPr>
                <a:solidFill>
                  <a:schemeClr val="tx1"/>
                </a:solidFill>
                <a:latin typeface="Corbel" panose="020B0503020204020204" pitchFamily="34" charset="0"/>
                <a:cs typeface="Arial" panose="020B0604020202020204" pitchFamily="34" charset="0"/>
              </a:defRPr>
            </a:lvl4pPr>
            <a:lvl5pPr marL="2057400" indent="-228600">
              <a:defRPr>
                <a:solidFill>
                  <a:schemeClr val="tx1"/>
                </a:solidFill>
                <a:latin typeface="Corbel" panose="020B05030202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cs typeface="Arial" panose="020B0604020202020204" pitchFamily="34" charset="0"/>
              </a:defRPr>
            </a:lvl9pPr>
          </a:lstStyle>
          <a:p>
            <a:pPr>
              <a:lnSpc>
                <a:spcPct val="90000"/>
              </a:lnSpc>
              <a:buFont typeface="Wingdings" panose="05000000000000000000" pitchFamily="2" charset="2"/>
              <a:buChar char="§"/>
            </a:pPr>
            <a:r>
              <a:rPr lang="en-US" sz="2400" dirty="0"/>
              <a:t>Library books are shelved alpha numerically.</a:t>
            </a:r>
          </a:p>
          <a:p>
            <a:pPr>
              <a:lnSpc>
                <a:spcPct val="90000"/>
              </a:lnSpc>
              <a:buFont typeface="Wingdings" panose="05000000000000000000" pitchFamily="2" charset="2"/>
              <a:buChar char="§"/>
            </a:pPr>
            <a:endParaRPr lang="en-US" sz="2400" dirty="0"/>
          </a:p>
          <a:p>
            <a:pPr>
              <a:lnSpc>
                <a:spcPct val="90000"/>
              </a:lnSpc>
              <a:buFont typeface="Wingdings" panose="05000000000000000000" pitchFamily="2" charset="2"/>
              <a:buChar char="§"/>
            </a:pPr>
            <a:r>
              <a:rPr lang="en-US" sz="2400" dirty="0" smtClean="0"/>
              <a:t>Browse </a:t>
            </a:r>
            <a:r>
              <a:rPr lang="en-US" sz="2400" dirty="0"/>
              <a:t>section BF for psychology-related books</a:t>
            </a:r>
            <a:r>
              <a:rPr lang="en-US" sz="2400" dirty="0" smtClean="0"/>
              <a:t>.  Bring one back to practice citing.</a:t>
            </a:r>
          </a:p>
          <a:p>
            <a:pPr>
              <a:lnSpc>
                <a:spcPct val="90000"/>
              </a:lnSpc>
              <a:buFont typeface="Wingdings" panose="05000000000000000000" pitchFamily="2" charset="2"/>
              <a:buChar char="§"/>
            </a:pPr>
            <a:endParaRPr lang="en-US" sz="2400" dirty="0"/>
          </a:p>
          <a:p>
            <a:pPr>
              <a:lnSpc>
                <a:spcPct val="90000"/>
              </a:lnSpc>
              <a:buFont typeface="Wingdings" panose="05000000000000000000" pitchFamily="2" charset="2"/>
              <a:buChar char="§"/>
            </a:pP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531939"/>
            <a:ext cx="4256088"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2441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5500" dirty="0"/>
              <a:t>APA Structure: </a:t>
            </a:r>
            <a:r>
              <a:rPr lang="en-US" sz="5500" b="1" dirty="0"/>
              <a:t>4 parts </a:t>
            </a:r>
          </a:p>
        </p:txBody>
      </p:sp>
      <p:sp>
        <p:nvSpPr>
          <p:cNvPr id="19" name="Rectangle 18"/>
          <p:cNvSpPr/>
          <p:nvPr/>
        </p:nvSpPr>
        <p:spPr>
          <a:xfrm>
            <a:off x="4876800" y="1859102"/>
            <a:ext cx="4572000" cy="3170099"/>
          </a:xfrm>
          <a:prstGeom prst="rect">
            <a:avLst/>
          </a:prstGeom>
        </p:spPr>
        <p:txBody>
          <a:bodyPr>
            <a:spAutoFit/>
          </a:bodyPr>
          <a:lstStyle/>
          <a:p>
            <a:pPr marL="342900" indent="-342900">
              <a:buClr>
                <a:schemeClr val="tx2"/>
              </a:buClr>
              <a:buFont typeface="Wingdings" panose="05000000000000000000" pitchFamily="2" charset="2"/>
              <a:buChar char="§"/>
            </a:pPr>
            <a:r>
              <a:rPr lang="en-US" sz="5000" dirty="0">
                <a:solidFill>
                  <a:srgbClr val="FFC000"/>
                </a:solidFill>
                <a:latin typeface="+mj-lt"/>
              </a:rPr>
              <a:t>Title Page</a:t>
            </a:r>
          </a:p>
          <a:p>
            <a:pPr marL="342900" indent="-342900">
              <a:buClr>
                <a:schemeClr val="tx2"/>
              </a:buClr>
              <a:buFont typeface="Wingdings" panose="05000000000000000000" pitchFamily="2" charset="2"/>
              <a:buChar char="§"/>
            </a:pPr>
            <a:r>
              <a:rPr lang="en-US" sz="5000" dirty="0">
                <a:solidFill>
                  <a:srgbClr val="FFC000"/>
                </a:solidFill>
                <a:latin typeface="+mj-lt"/>
              </a:rPr>
              <a:t>Abstract *</a:t>
            </a:r>
          </a:p>
          <a:p>
            <a:pPr marL="342900" indent="-342900">
              <a:buClr>
                <a:schemeClr val="tx2"/>
              </a:buClr>
              <a:buFont typeface="Wingdings" panose="05000000000000000000" pitchFamily="2" charset="2"/>
              <a:buChar char="§"/>
            </a:pPr>
            <a:r>
              <a:rPr lang="en-US" sz="5000" dirty="0">
                <a:solidFill>
                  <a:srgbClr val="FFC000"/>
                </a:solidFill>
                <a:latin typeface="+mj-lt"/>
              </a:rPr>
              <a:t>Main Body</a:t>
            </a:r>
          </a:p>
          <a:p>
            <a:pPr marL="342900" indent="-342900">
              <a:buClr>
                <a:schemeClr val="tx2"/>
              </a:buClr>
              <a:buFont typeface="Wingdings" panose="05000000000000000000" pitchFamily="2" charset="2"/>
              <a:buChar char="§"/>
            </a:pPr>
            <a:r>
              <a:rPr lang="en-US" sz="5000" dirty="0">
                <a:solidFill>
                  <a:srgbClr val="FFC000"/>
                </a:solidFill>
                <a:latin typeface="+mj-lt"/>
              </a:rPr>
              <a:t>References</a:t>
            </a:r>
          </a:p>
        </p:txBody>
      </p:sp>
      <p:pic>
        <p:nvPicPr>
          <p:cNvPr id="1026" name="Picture 2" descr="http://www.apa.org/Images/pubs-APAstyle_tcm7-87897.jpg"/>
          <p:cNvPicPr>
            <a:picLocks noChangeAspect="1" noChangeArrowheads="1"/>
          </p:cNvPicPr>
          <p:nvPr/>
        </p:nvPicPr>
        <p:blipFill rotWithShape="1">
          <a:blip r:embed="rId3">
            <a:extLst>
              <a:ext uri="{28A0092B-C50C-407E-A947-70E740481C1C}">
                <a14:useLocalDpi xmlns:a14="http://schemas.microsoft.com/office/drawing/2010/main" val="0"/>
              </a:ext>
            </a:extLst>
          </a:blip>
          <a:srcRect l="54742" r="-7072"/>
          <a:stretch/>
        </p:blipFill>
        <p:spPr bwMode="auto">
          <a:xfrm rot="16200000">
            <a:off x="1714499" y="2324099"/>
            <a:ext cx="2819402"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63675" y="5257801"/>
            <a:ext cx="8382000" cy="1200329"/>
          </a:xfrm>
          <a:prstGeom prst="rect">
            <a:avLst/>
          </a:prstGeom>
        </p:spPr>
        <p:txBody>
          <a:bodyPr wrap="square">
            <a:spAutoFit/>
          </a:bodyPr>
          <a:lstStyle/>
          <a:p>
            <a:pPr>
              <a:buClr>
                <a:schemeClr val="tx2"/>
              </a:buClr>
            </a:pPr>
            <a:r>
              <a:rPr lang="en-US" sz="3600" dirty="0">
                <a:latin typeface="Times New Roman" panose="02020603050405020304" pitchFamily="18" charset="0"/>
                <a:cs typeface="Times New Roman" panose="02020603050405020304" pitchFamily="18" charset="0"/>
              </a:rPr>
              <a:t>Times New Roman font</a:t>
            </a:r>
            <a:r>
              <a:rPr lang="en-US" sz="3600" dirty="0">
                <a:latin typeface="+mj-lt"/>
              </a:rPr>
              <a:t>, 12 point, double spaced</a:t>
            </a:r>
          </a:p>
        </p:txBody>
      </p:sp>
    </p:spTree>
    <p:extLst>
      <p:ext uri="{BB962C8B-B14F-4D97-AF65-F5344CB8AC3E}">
        <p14:creationId xmlns:p14="http://schemas.microsoft.com/office/powerpoint/2010/main" val="170461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n-US" sz="5000" dirty="0">
                <a:solidFill>
                  <a:srgbClr val="FFC000"/>
                </a:solidFill>
              </a:rPr>
              <a:t>APA Title Page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699" y="1961926"/>
            <a:ext cx="3429000" cy="443887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175" y="1960312"/>
            <a:ext cx="3429000" cy="4438874"/>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8651" y="1919072"/>
            <a:ext cx="3429000" cy="4438875"/>
          </a:xfrm>
          <a:prstGeom prst="rect">
            <a:avLst/>
          </a:prstGeom>
        </p:spPr>
      </p:pic>
      <p:cxnSp>
        <p:nvCxnSpPr>
          <p:cNvPr id="27" name="Straight Arrow Connector 26"/>
          <p:cNvCxnSpPr/>
          <p:nvPr/>
        </p:nvCxnSpPr>
        <p:spPr>
          <a:xfrm flipV="1">
            <a:off x="4703249" y="2237992"/>
            <a:ext cx="381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57699" y="1919070"/>
            <a:ext cx="3429001" cy="4438876"/>
          </a:xfrm>
          <a:prstGeom prst="rect">
            <a:avLst/>
          </a:prstGeom>
          <a:ln>
            <a:solidFill>
              <a:schemeClr val="accent1"/>
            </a:solidFill>
          </a:ln>
        </p:spPr>
      </p:pic>
      <p:sp>
        <p:nvSpPr>
          <p:cNvPr id="16" name="Rectangle 15"/>
          <p:cNvSpPr/>
          <p:nvPr/>
        </p:nvSpPr>
        <p:spPr>
          <a:xfrm>
            <a:off x="4952999" y="4638647"/>
            <a:ext cx="2438400" cy="507831"/>
          </a:xfrm>
          <a:prstGeom prst="rect">
            <a:avLst/>
          </a:prstGeom>
        </p:spPr>
        <p:txBody>
          <a:bodyPr wrap="square">
            <a:spAutoFit/>
          </a:bodyPr>
          <a:lstStyle/>
          <a:p>
            <a:pPr algn="ctr">
              <a:lnSpc>
                <a:spcPct val="150000"/>
              </a:lnSpc>
              <a:buClr>
                <a:schemeClr val="tx2"/>
              </a:buClr>
            </a:pPr>
            <a:r>
              <a:rPr lang="en-US" sz="600" dirty="0">
                <a:solidFill>
                  <a:srgbClr val="808080"/>
                </a:solidFill>
                <a:latin typeface="Times New Roman" panose="02020603050405020304" pitchFamily="18" charset="0"/>
                <a:cs typeface="Times New Roman" panose="02020603050405020304" pitchFamily="18" charset="0"/>
              </a:rPr>
              <a:t>BUSN100</a:t>
            </a:r>
          </a:p>
          <a:p>
            <a:pPr algn="ctr">
              <a:lnSpc>
                <a:spcPct val="150000"/>
              </a:lnSpc>
              <a:buClr>
                <a:schemeClr val="tx2"/>
              </a:buClr>
            </a:pPr>
            <a:r>
              <a:rPr lang="en-US" sz="600" dirty="0">
                <a:solidFill>
                  <a:srgbClr val="808080"/>
                </a:solidFill>
                <a:latin typeface="Times New Roman" panose="02020603050405020304" pitchFamily="18" charset="0"/>
                <a:cs typeface="Times New Roman" panose="02020603050405020304" pitchFamily="18" charset="0"/>
              </a:rPr>
              <a:t>Introduction to Business</a:t>
            </a:r>
          </a:p>
          <a:p>
            <a:pPr algn="ctr">
              <a:lnSpc>
                <a:spcPct val="150000"/>
              </a:lnSpc>
              <a:buClr>
                <a:schemeClr val="tx2"/>
              </a:buClr>
            </a:pPr>
            <a:r>
              <a:rPr lang="en-US" sz="600" dirty="0">
                <a:solidFill>
                  <a:srgbClr val="808080"/>
                </a:solidFill>
                <a:latin typeface="Times New Roman" panose="02020603050405020304" pitchFamily="18" charset="0"/>
                <a:cs typeface="Times New Roman" panose="02020603050405020304" pitchFamily="18" charset="0"/>
              </a:rPr>
              <a:t>March 2015</a:t>
            </a:r>
          </a:p>
        </p:txBody>
      </p:sp>
      <p:sp>
        <p:nvSpPr>
          <p:cNvPr id="3" name="Line Callout 1 (Accent Bar) 2"/>
          <p:cNvSpPr/>
          <p:nvPr/>
        </p:nvSpPr>
        <p:spPr>
          <a:xfrm>
            <a:off x="8458200" y="978926"/>
            <a:ext cx="1971676" cy="1688075"/>
          </a:xfrm>
          <a:prstGeom prst="accentCallout1">
            <a:avLst>
              <a:gd name="adj1" fmla="val 18750"/>
              <a:gd name="adj2" fmla="val -8333"/>
              <a:gd name="adj3" fmla="val 163730"/>
              <a:gd name="adj4" fmla="val -10249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Center: Title of your paper, your name, and affiliation (Westwood College)</a:t>
            </a:r>
          </a:p>
        </p:txBody>
      </p:sp>
      <p:sp>
        <p:nvSpPr>
          <p:cNvPr id="10" name="Line Callout 1 (Accent Bar) 9"/>
          <p:cNvSpPr/>
          <p:nvPr/>
        </p:nvSpPr>
        <p:spPr>
          <a:xfrm>
            <a:off x="8458200" y="4711112"/>
            <a:ext cx="1971676" cy="1688075"/>
          </a:xfrm>
          <a:prstGeom prst="accentCallout1">
            <a:avLst>
              <a:gd name="adj1" fmla="val 18750"/>
              <a:gd name="adj2" fmla="val -8333"/>
              <a:gd name="adj3" fmla="val 13263"/>
              <a:gd name="adj4" fmla="val -8909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Author notes, course information, Date, etc. can be included towards the bottom of the title page</a:t>
            </a:r>
          </a:p>
        </p:txBody>
      </p:sp>
      <p:sp>
        <p:nvSpPr>
          <p:cNvPr id="12" name="Line Callout 1 (Accent Bar) 11"/>
          <p:cNvSpPr/>
          <p:nvPr/>
        </p:nvSpPr>
        <p:spPr>
          <a:xfrm flipH="1">
            <a:off x="2125597" y="4572001"/>
            <a:ext cx="1575054" cy="1349293"/>
          </a:xfrm>
          <a:prstGeom prst="accentCallout1">
            <a:avLst>
              <a:gd name="adj1" fmla="val 18750"/>
              <a:gd name="adj2" fmla="val -8333"/>
              <a:gd name="adj3" fmla="val -173825"/>
              <a:gd name="adj4" fmla="val -11251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Shortened version of main title, not to exceed 50 characters</a:t>
            </a:r>
          </a:p>
        </p:txBody>
      </p:sp>
      <p:sp>
        <p:nvSpPr>
          <p:cNvPr id="13" name="Line Callout 1 (Accent Bar) 12"/>
          <p:cNvSpPr/>
          <p:nvPr/>
        </p:nvSpPr>
        <p:spPr>
          <a:xfrm flipH="1">
            <a:off x="2125597" y="2514601"/>
            <a:ext cx="1575054" cy="1349293"/>
          </a:xfrm>
          <a:prstGeom prst="accentCallout1">
            <a:avLst>
              <a:gd name="adj1" fmla="val 18750"/>
              <a:gd name="adj2" fmla="val -8333"/>
              <a:gd name="adj3" fmla="val -23227"/>
              <a:gd name="adj4" fmla="val -738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words “Running head” only appear on title page</a:t>
            </a:r>
          </a:p>
        </p:txBody>
      </p:sp>
    </p:spTree>
    <p:extLst>
      <p:ext uri="{BB962C8B-B14F-4D97-AF65-F5344CB8AC3E}">
        <p14:creationId xmlns:p14="http://schemas.microsoft.com/office/powerpoint/2010/main" val="364939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500"/>
                                        <p:tgtEl>
                                          <p:spTgt spid="16">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3" grpId="0" animBg="1"/>
      <p:bldP spid="1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133600" y="583692"/>
            <a:ext cx="7290054" cy="1499616"/>
          </a:xfrm>
        </p:spPr>
        <p:txBody>
          <a:bodyPr>
            <a:normAutofit/>
          </a:bodyPr>
          <a:lstStyle/>
          <a:p>
            <a:pPr eaLnBrk="1" hangingPunct="1"/>
            <a:r>
              <a:rPr lang="en-US" sz="5500" dirty="0">
                <a:solidFill>
                  <a:srgbClr val="FFC000"/>
                </a:solidFill>
              </a:rPr>
              <a:t>Abstract Page</a:t>
            </a:r>
          </a:p>
        </p:txBody>
      </p:sp>
      <p:sp>
        <p:nvSpPr>
          <p:cNvPr id="17" name="Rectangle 16"/>
          <p:cNvSpPr/>
          <p:nvPr/>
        </p:nvSpPr>
        <p:spPr>
          <a:xfrm>
            <a:off x="0" y="2047240"/>
            <a:ext cx="6614160" cy="3893374"/>
          </a:xfrm>
          <a:prstGeom prst="rect">
            <a:avLst/>
          </a:prstGeom>
        </p:spPr>
        <p:txBody>
          <a:bodyPr wrap="square">
            <a:spAutoFit/>
          </a:bodyPr>
          <a:lstStyle/>
          <a:p>
            <a:pPr marL="342900" indent="-342900">
              <a:buClr>
                <a:schemeClr val="tx2"/>
              </a:buClr>
              <a:buFont typeface="Wingdings" panose="05000000000000000000" pitchFamily="2" charset="2"/>
              <a:buChar char="§"/>
            </a:pPr>
            <a:r>
              <a:rPr lang="en-US" sz="3200" dirty="0">
                <a:latin typeface="+mj-lt"/>
              </a:rPr>
              <a:t>150 – 250 word </a:t>
            </a:r>
            <a:r>
              <a:rPr lang="en-US" sz="3200" dirty="0">
                <a:solidFill>
                  <a:srgbClr val="FFC000"/>
                </a:solidFill>
                <a:latin typeface="+mj-lt"/>
              </a:rPr>
              <a:t>summary</a:t>
            </a:r>
          </a:p>
          <a:p>
            <a:pPr marL="342900" indent="-342900">
              <a:buClr>
                <a:schemeClr val="tx2"/>
              </a:buClr>
              <a:buFont typeface="Wingdings" panose="05000000000000000000" pitchFamily="2" charset="2"/>
              <a:buChar char="§"/>
            </a:pPr>
            <a:r>
              <a:rPr lang="en-US" sz="3200" dirty="0">
                <a:latin typeface="+mj-lt"/>
              </a:rPr>
              <a:t>In </a:t>
            </a:r>
            <a:r>
              <a:rPr lang="en-US" sz="3200" dirty="0">
                <a:solidFill>
                  <a:srgbClr val="FFC000"/>
                </a:solidFill>
                <a:latin typeface="+mj-lt"/>
              </a:rPr>
              <a:t>block format </a:t>
            </a:r>
            <a:r>
              <a:rPr lang="en-US" sz="2300" dirty="0">
                <a:latin typeface="+mj-lt"/>
              </a:rPr>
              <a:t>(paragraph not indented) </a:t>
            </a:r>
          </a:p>
          <a:p>
            <a:pPr marL="342900" indent="-342900">
              <a:buClr>
                <a:schemeClr val="tx2"/>
              </a:buClr>
              <a:buFont typeface="Wingdings" panose="05000000000000000000" pitchFamily="2" charset="2"/>
              <a:buChar char="§"/>
            </a:pPr>
            <a:r>
              <a:rPr lang="en-US" sz="3200" dirty="0">
                <a:latin typeface="+mj-lt"/>
              </a:rPr>
              <a:t>Include preview of thesis statement, main ideas, and key points</a:t>
            </a:r>
          </a:p>
          <a:p>
            <a:pPr marL="342900" indent="-342900">
              <a:buClr>
                <a:schemeClr val="tx2"/>
              </a:buClr>
              <a:buFont typeface="Wingdings" panose="05000000000000000000" pitchFamily="2" charset="2"/>
              <a:buChar char="§"/>
            </a:pPr>
            <a:r>
              <a:rPr lang="en-US" sz="3200" dirty="0">
                <a:solidFill>
                  <a:srgbClr val="FFC000"/>
                </a:solidFill>
                <a:latin typeface="+mj-lt"/>
              </a:rPr>
              <a:t>Written after paper is completed</a:t>
            </a:r>
          </a:p>
          <a:p>
            <a:pPr marL="342900" indent="-342900">
              <a:buClr>
                <a:schemeClr val="tx2"/>
              </a:buClr>
              <a:buFont typeface="Wingdings" panose="05000000000000000000" pitchFamily="2" charset="2"/>
              <a:buChar char="§"/>
            </a:pPr>
            <a:r>
              <a:rPr lang="en-US" sz="3200" dirty="0">
                <a:latin typeface="+mj-lt"/>
              </a:rPr>
              <a:t>Unique terms and abbreviations should also be defined</a:t>
            </a:r>
          </a:p>
          <a:p>
            <a:pPr marL="342900" indent="-342900">
              <a:buClr>
                <a:schemeClr val="tx2"/>
              </a:buClr>
              <a:buFont typeface="Wingdings" panose="05000000000000000000" pitchFamily="2" charset="2"/>
              <a:buChar char="§"/>
            </a:pPr>
            <a:endParaRPr lang="en-US" sz="23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69" r="2777"/>
          <a:stretch/>
        </p:blipFill>
        <p:spPr>
          <a:xfrm>
            <a:off x="6624320" y="1447800"/>
            <a:ext cx="3672840" cy="4828032"/>
          </a:xfrm>
          <a:prstGeom prst="rect">
            <a:avLst/>
          </a:prstGeom>
        </p:spPr>
      </p:pic>
      <p:cxnSp>
        <p:nvCxnSpPr>
          <p:cNvPr id="7" name="Straight Connector 6"/>
          <p:cNvCxnSpPr/>
          <p:nvPr/>
        </p:nvCxnSpPr>
        <p:spPr>
          <a:xfrm flipV="1">
            <a:off x="5819887" y="3810000"/>
            <a:ext cx="1495313" cy="79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2133600"/>
            <a:ext cx="533400" cy="76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617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057400" y="585216"/>
            <a:ext cx="7290054" cy="1499616"/>
          </a:xfrm>
        </p:spPr>
        <p:txBody>
          <a:bodyPr>
            <a:normAutofit/>
          </a:bodyPr>
          <a:lstStyle/>
          <a:p>
            <a:pPr eaLnBrk="1" hangingPunct="1"/>
            <a:r>
              <a:rPr lang="en-US" sz="5500" dirty="0">
                <a:solidFill>
                  <a:srgbClr val="FFC000"/>
                </a:solidFill>
              </a:rPr>
              <a:t>Main Body (Text)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1447801"/>
            <a:ext cx="3724895" cy="4826399"/>
          </a:xfrm>
          <a:prstGeom prst="rect">
            <a:avLst/>
          </a:prstGeom>
        </p:spPr>
      </p:pic>
      <p:sp>
        <p:nvSpPr>
          <p:cNvPr id="5" name="Line Callout 1 4"/>
          <p:cNvSpPr/>
          <p:nvPr/>
        </p:nvSpPr>
        <p:spPr>
          <a:xfrm flipH="1">
            <a:off x="2819400" y="2355796"/>
            <a:ext cx="2133600" cy="920805"/>
          </a:xfrm>
          <a:prstGeom prst="borderCallout1">
            <a:avLst>
              <a:gd name="adj1" fmla="val 18750"/>
              <a:gd name="adj2" fmla="val -8333"/>
              <a:gd name="adj3" fmla="val -45224"/>
              <a:gd name="adj4" fmla="val -1351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Type and center the title of the paper at the top of the page</a:t>
            </a:r>
          </a:p>
        </p:txBody>
      </p:sp>
      <p:sp>
        <p:nvSpPr>
          <p:cNvPr id="7" name="Line Callout 1 6"/>
          <p:cNvSpPr/>
          <p:nvPr/>
        </p:nvSpPr>
        <p:spPr>
          <a:xfrm flipH="1">
            <a:off x="2057400" y="3562803"/>
            <a:ext cx="2133600" cy="1447800"/>
          </a:xfrm>
          <a:prstGeom prst="borderCallout1">
            <a:avLst>
              <a:gd name="adj1" fmla="val 18750"/>
              <a:gd name="adj2" fmla="val -8333"/>
              <a:gd name="adj3" fmla="val -38405"/>
              <a:gd name="adj4" fmla="val -111773"/>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Clr>
                <a:schemeClr val="tx2"/>
              </a:buClr>
              <a:buFont typeface="Wingdings" panose="05000000000000000000" pitchFamily="2" charset="2"/>
              <a:buChar char="§"/>
            </a:pPr>
            <a:r>
              <a:rPr lang="en-US" dirty="0"/>
              <a:t>Paragraphs are double-spaced, each section following without a break</a:t>
            </a:r>
          </a:p>
        </p:txBody>
      </p:sp>
      <p:sp>
        <p:nvSpPr>
          <p:cNvPr id="8" name="Line Callout 1 7"/>
          <p:cNvSpPr/>
          <p:nvPr/>
        </p:nvSpPr>
        <p:spPr>
          <a:xfrm flipH="1">
            <a:off x="3276600" y="5353394"/>
            <a:ext cx="1905000" cy="1352206"/>
          </a:xfrm>
          <a:prstGeom prst="borderCallout1">
            <a:avLst>
              <a:gd name="adj1" fmla="val 18750"/>
              <a:gd name="adj2" fmla="val -8333"/>
              <a:gd name="adj3" fmla="val -90463"/>
              <a:gd name="adj4" fmla="val -128439"/>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Clr>
                <a:schemeClr val="tx2"/>
              </a:buClr>
              <a:buFont typeface="Wingdings" panose="05000000000000000000" pitchFamily="2" charset="2"/>
              <a:buChar char="§"/>
            </a:pPr>
            <a:r>
              <a:rPr lang="en-US" dirty="0"/>
              <a:t>Identify the sources you use in the paper with citations.</a:t>
            </a:r>
          </a:p>
        </p:txBody>
      </p:sp>
    </p:spTree>
    <p:extLst>
      <p:ext uri="{BB962C8B-B14F-4D97-AF65-F5344CB8AC3E}">
        <p14:creationId xmlns:p14="http://schemas.microsoft.com/office/powerpoint/2010/main" val="168041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057400" y="685800"/>
            <a:ext cx="7924800" cy="1143000"/>
          </a:xfrm>
        </p:spPr>
        <p:txBody>
          <a:bodyPr>
            <a:normAutofit/>
          </a:bodyPr>
          <a:lstStyle/>
          <a:p>
            <a:pPr eaLnBrk="1" hangingPunct="1">
              <a:defRPr/>
            </a:pPr>
            <a:r>
              <a:rPr lang="en-US" sz="5500" dirty="0">
                <a:solidFill>
                  <a:srgbClr val="FFC000"/>
                </a:solidFill>
              </a:rPr>
              <a:t>References List</a:t>
            </a:r>
          </a:p>
        </p:txBody>
      </p:sp>
      <p:sp>
        <p:nvSpPr>
          <p:cNvPr id="3" name="Rectangle 2"/>
          <p:cNvSpPr>
            <a:spLocks noGrp="1"/>
          </p:cNvSpPr>
          <p:nvPr>
            <p:ph idx="1"/>
          </p:nvPr>
        </p:nvSpPr>
        <p:spPr>
          <a:xfrm>
            <a:off x="6248400" y="2057400"/>
            <a:ext cx="5867400" cy="5410200"/>
          </a:xfrm>
        </p:spPr>
        <p:txBody>
          <a:bodyPr>
            <a:normAutofit/>
          </a:bodyPr>
          <a:lstStyle/>
          <a:p>
            <a:pPr marL="128016" lvl="1" indent="0">
              <a:buNone/>
              <a:defRPr/>
            </a:pPr>
            <a:r>
              <a:rPr lang="en-US" sz="3500" dirty="0"/>
              <a:t>Should be…</a:t>
            </a:r>
          </a:p>
          <a:p>
            <a:pPr lvl="1" eaLnBrk="1" hangingPunct="1">
              <a:buFont typeface="Arial" panose="020B0604020202020204" pitchFamily="34" charset="0"/>
              <a:buChar char="•"/>
              <a:defRPr/>
            </a:pPr>
            <a:r>
              <a:rPr lang="en-US" sz="3500" dirty="0">
                <a:solidFill>
                  <a:srgbClr val="FFC000"/>
                </a:solidFill>
              </a:rPr>
              <a:t>in alphabetical order</a:t>
            </a:r>
          </a:p>
          <a:p>
            <a:pPr lvl="1" eaLnBrk="1" hangingPunct="1">
              <a:buFont typeface="Arial" panose="020B0604020202020204" pitchFamily="34" charset="0"/>
              <a:buChar char="•"/>
              <a:defRPr/>
            </a:pPr>
            <a:r>
              <a:rPr lang="en-US" sz="3500" dirty="0">
                <a:solidFill>
                  <a:srgbClr val="FFC000"/>
                </a:solidFill>
              </a:rPr>
              <a:t>double spaced </a:t>
            </a:r>
          </a:p>
          <a:p>
            <a:pPr lvl="1" eaLnBrk="1" hangingPunct="1">
              <a:buFont typeface="Arial" panose="020B0604020202020204" pitchFamily="34" charset="0"/>
              <a:buChar char="•"/>
              <a:defRPr/>
            </a:pPr>
            <a:r>
              <a:rPr lang="en-US" sz="3500" dirty="0">
                <a:solidFill>
                  <a:srgbClr val="FFC000"/>
                </a:solidFill>
              </a:rPr>
              <a:t>hanging </a:t>
            </a:r>
            <a:r>
              <a:rPr lang="en-US" sz="3500" dirty="0" smtClean="0">
                <a:solidFill>
                  <a:srgbClr val="FFC000"/>
                </a:solidFill>
              </a:rPr>
              <a:t>indent</a:t>
            </a:r>
          </a:p>
          <a:p>
            <a:pPr lvl="1" eaLnBrk="1" hangingPunct="1">
              <a:buFont typeface="Arial" panose="020B0604020202020204" pitchFamily="34" charset="0"/>
              <a:buChar char="•"/>
              <a:defRPr/>
            </a:pPr>
            <a:r>
              <a:rPr lang="en-US" sz="3500" dirty="0" smtClean="0">
                <a:solidFill>
                  <a:srgbClr val="FFC000"/>
                </a:solidFill>
              </a:rPr>
              <a:t>work on your References page as you are inserting citations into your body</a:t>
            </a:r>
            <a:endParaRPr lang="en-US" sz="3500" dirty="0">
              <a:solidFill>
                <a:srgbClr val="FFC000"/>
              </a:solidFill>
            </a:endParaRPr>
          </a:p>
        </p:txBody>
      </p:sp>
      <p:pic>
        <p:nvPicPr>
          <p:cNvPr id="28676" name="Picture 6"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905001"/>
            <a:ext cx="3638085" cy="4686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2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8001000" cy="914400"/>
          </a:xfrm>
        </p:spPr>
        <p:txBody>
          <a:bodyPr>
            <a:normAutofit fontScale="90000"/>
          </a:bodyPr>
          <a:lstStyle/>
          <a:p>
            <a:r>
              <a:rPr lang="en-US" sz="5500" dirty="0">
                <a:solidFill>
                  <a:srgbClr val="FFC000"/>
                </a:solidFill>
              </a:rPr>
              <a:t>When to Use In-text Citations</a:t>
            </a:r>
          </a:p>
        </p:txBody>
      </p:sp>
      <p:sp>
        <p:nvSpPr>
          <p:cNvPr id="3" name="Content Placeholder 2"/>
          <p:cNvSpPr>
            <a:spLocks noGrp="1"/>
          </p:cNvSpPr>
          <p:nvPr>
            <p:ph idx="1"/>
          </p:nvPr>
        </p:nvSpPr>
        <p:spPr>
          <a:xfrm>
            <a:off x="2057400" y="2209800"/>
            <a:ext cx="8686800" cy="3429000"/>
          </a:xfrm>
        </p:spPr>
        <p:txBody>
          <a:bodyPr>
            <a:normAutofit fontScale="92500"/>
          </a:bodyPr>
          <a:lstStyle/>
          <a:p>
            <a:pPr eaLnBrk="1" hangingPunct="1">
              <a:buFont typeface="Wingdings" charset="0"/>
              <a:buNone/>
            </a:pPr>
            <a:r>
              <a:rPr lang="en-US" sz="4500" dirty="0">
                <a:latin typeface="+mj-lt"/>
                <a:cs typeface="Arial"/>
              </a:rPr>
              <a:t>	</a:t>
            </a:r>
            <a:r>
              <a:rPr lang="en-US" sz="4500" b="1" dirty="0">
                <a:latin typeface="+mj-lt"/>
                <a:cs typeface="Arial"/>
              </a:rPr>
              <a:t>Document when:</a:t>
            </a:r>
          </a:p>
          <a:p>
            <a:pPr lvl="3">
              <a:lnSpc>
                <a:spcPct val="100000"/>
              </a:lnSpc>
              <a:spcBef>
                <a:spcPts val="0"/>
              </a:spcBef>
            </a:pPr>
            <a:r>
              <a:rPr lang="en-US" sz="4500" dirty="0">
                <a:solidFill>
                  <a:srgbClr val="FFC000"/>
                </a:solidFill>
                <a:latin typeface="+mj-lt"/>
                <a:cs typeface="Arial"/>
              </a:rPr>
              <a:t>Quoting </a:t>
            </a:r>
            <a:r>
              <a:rPr lang="en-US" sz="4500" dirty="0">
                <a:latin typeface="+mj-lt"/>
                <a:cs typeface="Arial"/>
              </a:rPr>
              <a:t>–word for word from source, use quotation marks </a:t>
            </a:r>
            <a:endParaRPr lang="en-US" sz="4500" dirty="0">
              <a:solidFill>
                <a:srgbClr val="FFC000"/>
              </a:solidFill>
              <a:latin typeface="+mj-lt"/>
              <a:cs typeface="Arial"/>
            </a:endParaRPr>
          </a:p>
          <a:p>
            <a:pPr lvl="3" eaLnBrk="1" hangingPunct="1"/>
            <a:r>
              <a:rPr lang="en-US" sz="4500" dirty="0">
                <a:solidFill>
                  <a:srgbClr val="FFC000"/>
                </a:solidFill>
                <a:latin typeface="+mj-lt"/>
                <a:cs typeface="Arial"/>
              </a:rPr>
              <a:t>Paraphrasing </a:t>
            </a:r>
            <a:r>
              <a:rPr lang="en-US" sz="4500" dirty="0">
                <a:latin typeface="+mj-lt"/>
                <a:cs typeface="Arial"/>
              </a:rPr>
              <a:t>– put into your own words, quotation marks not used</a:t>
            </a:r>
            <a:r>
              <a:rPr lang="en-US" sz="4500" dirty="0">
                <a:solidFill>
                  <a:srgbClr val="FFC000"/>
                </a:solidFill>
                <a:latin typeface="+mj-lt"/>
                <a:cs typeface="Arial"/>
              </a:rPr>
              <a:t>    </a:t>
            </a:r>
          </a:p>
          <a:p>
            <a:endParaRPr lang="en-US" dirty="0"/>
          </a:p>
        </p:txBody>
      </p:sp>
    </p:spTree>
    <p:extLst>
      <p:ext uri="{BB962C8B-B14F-4D97-AF65-F5344CB8AC3E}">
        <p14:creationId xmlns:p14="http://schemas.microsoft.com/office/powerpoint/2010/main" val="341549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sz="4400" dirty="0" smtClean="0"/>
              <a:t>Why APA?</a:t>
            </a:r>
          </a:p>
          <a:p>
            <a:r>
              <a:rPr lang="en-US" sz="4400" dirty="0" smtClean="0"/>
              <a:t>What’s APA for?</a:t>
            </a:r>
          </a:p>
          <a:p>
            <a:r>
              <a:rPr lang="en-US" sz="4400" dirty="0" smtClean="0"/>
              <a:t>How to use APA: new ways</a:t>
            </a:r>
          </a:p>
          <a:p>
            <a:r>
              <a:rPr lang="en-US" sz="4400" dirty="0" smtClean="0"/>
              <a:t>Pesky APA Problems</a:t>
            </a:r>
            <a:endParaRPr lang="en-US" sz="4400" dirty="0"/>
          </a:p>
        </p:txBody>
      </p:sp>
    </p:spTree>
    <p:extLst>
      <p:ext uri="{BB962C8B-B14F-4D97-AF65-F5344CB8AC3E}">
        <p14:creationId xmlns:p14="http://schemas.microsoft.com/office/powerpoint/2010/main" val="209260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8001000" cy="914400"/>
          </a:xfrm>
        </p:spPr>
        <p:txBody>
          <a:bodyPr>
            <a:normAutofit fontScale="90000"/>
          </a:bodyPr>
          <a:lstStyle/>
          <a:p>
            <a:r>
              <a:rPr lang="en-US" sz="5500" dirty="0">
                <a:solidFill>
                  <a:srgbClr val="FFC000"/>
                </a:solidFill>
              </a:rPr>
              <a:t>When to Use In-text Citations</a:t>
            </a:r>
          </a:p>
        </p:txBody>
      </p:sp>
      <p:sp>
        <p:nvSpPr>
          <p:cNvPr id="3" name="Content Placeholder 2"/>
          <p:cNvSpPr>
            <a:spLocks noGrp="1"/>
          </p:cNvSpPr>
          <p:nvPr>
            <p:ph idx="1"/>
          </p:nvPr>
        </p:nvSpPr>
        <p:spPr>
          <a:xfrm>
            <a:off x="2057400" y="2209800"/>
            <a:ext cx="8686800" cy="3429000"/>
          </a:xfrm>
        </p:spPr>
        <p:txBody>
          <a:bodyPr>
            <a:normAutofit fontScale="92500"/>
          </a:bodyPr>
          <a:lstStyle/>
          <a:p>
            <a:pPr eaLnBrk="1" hangingPunct="1">
              <a:buFont typeface="Wingdings" charset="0"/>
              <a:buNone/>
            </a:pPr>
            <a:r>
              <a:rPr lang="en-US" sz="4500" dirty="0">
                <a:latin typeface="+mj-lt"/>
                <a:cs typeface="Arial"/>
              </a:rPr>
              <a:t>	</a:t>
            </a:r>
            <a:r>
              <a:rPr lang="en-US" sz="4500" b="1" dirty="0">
                <a:latin typeface="+mj-lt"/>
                <a:cs typeface="Arial"/>
              </a:rPr>
              <a:t>Document when:</a:t>
            </a:r>
          </a:p>
          <a:p>
            <a:pPr lvl="3">
              <a:lnSpc>
                <a:spcPct val="100000"/>
              </a:lnSpc>
              <a:spcBef>
                <a:spcPts val="0"/>
              </a:spcBef>
            </a:pPr>
            <a:r>
              <a:rPr lang="en-US" sz="4500" dirty="0">
                <a:solidFill>
                  <a:srgbClr val="FFC000"/>
                </a:solidFill>
                <a:latin typeface="+mj-lt"/>
                <a:cs typeface="Arial"/>
              </a:rPr>
              <a:t>Quoting </a:t>
            </a:r>
            <a:r>
              <a:rPr lang="en-US" sz="4500" dirty="0">
                <a:latin typeface="+mj-lt"/>
                <a:cs typeface="Arial"/>
              </a:rPr>
              <a:t>–word for word from source, use quotation marks </a:t>
            </a:r>
            <a:endParaRPr lang="en-US" sz="4500" dirty="0">
              <a:solidFill>
                <a:srgbClr val="FFC000"/>
              </a:solidFill>
              <a:latin typeface="+mj-lt"/>
              <a:cs typeface="Arial"/>
            </a:endParaRPr>
          </a:p>
          <a:p>
            <a:pPr lvl="3" eaLnBrk="1" hangingPunct="1"/>
            <a:r>
              <a:rPr lang="en-US" sz="4500" dirty="0">
                <a:solidFill>
                  <a:srgbClr val="FFC000"/>
                </a:solidFill>
                <a:latin typeface="+mj-lt"/>
                <a:cs typeface="Arial"/>
              </a:rPr>
              <a:t>Paraphrasing </a:t>
            </a:r>
            <a:r>
              <a:rPr lang="en-US" sz="4500" dirty="0">
                <a:latin typeface="+mj-lt"/>
                <a:cs typeface="Arial"/>
              </a:rPr>
              <a:t>– put into your own words, quotation marks not used</a:t>
            </a:r>
            <a:r>
              <a:rPr lang="en-US" sz="4500" dirty="0">
                <a:solidFill>
                  <a:srgbClr val="FFC000"/>
                </a:solidFill>
                <a:latin typeface="+mj-lt"/>
                <a:cs typeface="Arial"/>
              </a:rPr>
              <a:t>    </a:t>
            </a:r>
          </a:p>
          <a:p>
            <a:endParaRPr lang="en-US" dirty="0"/>
          </a:p>
        </p:txBody>
      </p:sp>
    </p:spTree>
    <p:extLst>
      <p:ext uri="{BB962C8B-B14F-4D97-AF65-F5344CB8AC3E}">
        <p14:creationId xmlns:p14="http://schemas.microsoft.com/office/powerpoint/2010/main" val="395166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382000" cy="1499616"/>
          </a:xfrm>
        </p:spPr>
        <p:txBody>
          <a:bodyPr>
            <a:normAutofit fontScale="90000"/>
          </a:bodyPr>
          <a:lstStyle/>
          <a:p>
            <a:r>
              <a:rPr lang="en-US" sz="5500" dirty="0">
                <a:solidFill>
                  <a:srgbClr val="FFC000"/>
                </a:solidFill>
              </a:rPr>
              <a:t>In-text quotations examples</a:t>
            </a:r>
          </a:p>
        </p:txBody>
      </p:sp>
      <p:sp>
        <p:nvSpPr>
          <p:cNvPr id="3" name="Content Placeholder 2"/>
          <p:cNvSpPr>
            <a:spLocks noGrp="1"/>
          </p:cNvSpPr>
          <p:nvPr>
            <p:ph idx="1"/>
          </p:nvPr>
        </p:nvSpPr>
        <p:spPr>
          <a:xfrm>
            <a:off x="1905000" y="1905000"/>
            <a:ext cx="8001000" cy="4648200"/>
          </a:xfrm>
          <a:ln>
            <a:noFill/>
          </a:ln>
        </p:spPr>
        <p:txBody>
          <a:bodyPr>
            <a:normAutofit/>
          </a:bodyPr>
          <a:lstStyle/>
          <a:p>
            <a:pPr marL="0" indent="0">
              <a:lnSpc>
                <a:spcPct val="120000"/>
              </a:lnSpc>
              <a:spcBef>
                <a:spcPts val="0"/>
              </a:spcBef>
              <a:buNone/>
            </a:pPr>
            <a:r>
              <a:rPr lang="en-US" sz="2900" dirty="0">
                <a:latin typeface="+mj-lt"/>
                <a:cs typeface="Times New Roman" panose="02020603050405020304" pitchFamily="18" charset="0"/>
              </a:rPr>
              <a:t>Sources must always include the author name &amp; year of publication!</a:t>
            </a:r>
          </a:p>
          <a:p>
            <a:pPr marL="0" indent="0">
              <a:lnSpc>
                <a:spcPct val="120000"/>
              </a:lnSpc>
              <a:spcBef>
                <a:spcPts val="0"/>
              </a:spcBef>
              <a:buNone/>
            </a:pPr>
            <a:r>
              <a:rPr lang="en-US" sz="3500" dirty="0">
                <a:latin typeface="+mj-lt"/>
                <a:cs typeface="Times New Roman" panose="02020603050405020304" pitchFamily="18" charset="0"/>
              </a:rPr>
              <a:t>For example: </a:t>
            </a:r>
            <a:r>
              <a:rPr lang="en-US" sz="3500" dirty="0">
                <a:latin typeface="Times New Roman" panose="02020603050405020304" pitchFamily="18" charset="0"/>
                <a:cs typeface="Times New Roman" panose="02020603050405020304" pitchFamily="18" charset="0"/>
              </a:rPr>
              <a:t>	</a:t>
            </a:r>
          </a:p>
          <a:p>
            <a:pPr>
              <a:lnSpc>
                <a:spcPct val="110000"/>
              </a:lnSpc>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The journey through history can be, as Holmes (2011) describes, “A journey of discovering who we are and where we come from…” (p.  199).</a:t>
            </a:r>
          </a:p>
          <a:p>
            <a:pPr>
              <a:lnSpc>
                <a:spcPct val="110000"/>
              </a:lnSpc>
              <a:buFont typeface="Wingdings" panose="05000000000000000000" pitchFamily="2" charset="2"/>
              <a:buChar char="Ø"/>
            </a:pPr>
            <a:r>
              <a:rPr lang="en-US" sz="2500" i="1" dirty="0">
                <a:latin typeface="Times New Roman" panose="02020603050405020304" pitchFamily="18" charset="0"/>
                <a:cs typeface="Times New Roman" panose="02020603050405020304" pitchFamily="18" charset="0"/>
              </a:rPr>
              <a:t>Silent Spring</a:t>
            </a:r>
            <a:r>
              <a:rPr lang="en-US" sz="2500" dirty="0">
                <a:latin typeface="Times New Roman" panose="02020603050405020304" pitchFamily="18" charset="0"/>
                <a:cs typeface="Times New Roman" panose="02020603050405020304" pitchFamily="18" charset="0"/>
              </a:rPr>
              <a:t> was one of the first books to discuss the dangers of pesticide use (Carsen, 1962). </a:t>
            </a:r>
            <a:endParaRPr lang="en-US" sz="2500" i="1" dirty="0">
              <a:latin typeface="Times New Roman" panose="02020603050405020304" pitchFamily="18" charset="0"/>
              <a:cs typeface="Times New Roman" panose="02020603050405020304" pitchFamily="18" charset="0"/>
            </a:endParaRPr>
          </a:p>
        </p:txBody>
      </p:sp>
      <p:sp>
        <p:nvSpPr>
          <p:cNvPr id="5" name="Line Callout 1 (Accent Bar) 4"/>
          <p:cNvSpPr/>
          <p:nvPr/>
        </p:nvSpPr>
        <p:spPr>
          <a:xfrm>
            <a:off x="9316144" y="2362201"/>
            <a:ext cx="1179713" cy="1167533"/>
          </a:xfrm>
          <a:prstGeom prst="accentCallout1">
            <a:avLst>
              <a:gd name="adj1" fmla="val 18750"/>
              <a:gd name="adj2" fmla="val -8333"/>
              <a:gd name="adj3" fmla="val 213606"/>
              <a:gd name="adj4" fmla="val -30238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Note the use of an ellipsis (…)</a:t>
            </a:r>
          </a:p>
        </p:txBody>
      </p:sp>
      <p:sp>
        <p:nvSpPr>
          <p:cNvPr id="6" name="Line Callout 1 (Accent Bar) 5"/>
          <p:cNvSpPr/>
          <p:nvPr/>
        </p:nvSpPr>
        <p:spPr>
          <a:xfrm>
            <a:off x="8229601" y="5486400"/>
            <a:ext cx="914975" cy="838200"/>
          </a:xfrm>
          <a:prstGeom prst="accentCallout1">
            <a:avLst>
              <a:gd name="adj1" fmla="val 18750"/>
              <a:gd name="adj2" fmla="val -8333"/>
              <a:gd name="adj3" fmla="val 2354"/>
              <a:gd name="adj4" fmla="val -47050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Title of book in italics</a:t>
            </a:r>
          </a:p>
        </p:txBody>
      </p:sp>
    </p:spTree>
    <p:extLst>
      <p:ext uri="{BB962C8B-B14F-4D97-AF65-F5344CB8AC3E}">
        <p14:creationId xmlns:p14="http://schemas.microsoft.com/office/powerpoint/2010/main" val="3030959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Reference list (from previous slide quotations)</a:t>
            </a:r>
            <a:r>
              <a:rPr lang="en-US" dirty="0" smtClean="0"/>
              <a:t/>
            </a:r>
            <a:br>
              <a:rPr lang="en-US" dirty="0" smtClean="0"/>
            </a:br>
            <a:r>
              <a:rPr lang="en-US" sz="3000" i="1" dirty="0"/>
              <a:t>(Print sources)</a:t>
            </a:r>
            <a:endParaRPr lang="en-US" sz="3000" dirty="0"/>
          </a:p>
        </p:txBody>
      </p:sp>
      <p:sp>
        <p:nvSpPr>
          <p:cNvPr id="4" name="Content Placeholder 2"/>
          <p:cNvSpPr>
            <a:spLocks noGrp="1"/>
          </p:cNvSpPr>
          <p:nvPr>
            <p:ph idx="1"/>
          </p:nvPr>
        </p:nvSpPr>
        <p:spPr>
          <a:xfrm>
            <a:off x="2234946" y="2286000"/>
            <a:ext cx="7290055" cy="4023360"/>
          </a:xfrm>
          <a:ln>
            <a:solidFill>
              <a:schemeClr val="tx1"/>
            </a:solidFill>
          </a:ln>
        </p:spPr>
        <p:txBody>
          <a:bodyPr>
            <a:normAutofit fontScale="92500" lnSpcReduction="20000"/>
          </a:bodyPr>
          <a:lstStyle/>
          <a:p>
            <a:pPr marL="0" indent="-457200">
              <a:lnSpc>
                <a:spcPct val="220000"/>
              </a:lnSpc>
              <a:buNone/>
            </a:pPr>
            <a:r>
              <a:rPr lang="en-US" sz="2500" dirty="0">
                <a:latin typeface="Times New Roman" panose="02020603050405020304" pitchFamily="18" charset="0"/>
                <a:cs typeface="Times New Roman" panose="02020603050405020304" pitchFamily="18" charset="0"/>
              </a:rPr>
              <a:t>    Holmes, R. (2011). </a:t>
            </a:r>
            <a:r>
              <a:rPr lang="en-US" sz="2500" i="1" dirty="0">
                <a:latin typeface="Times New Roman" panose="02020603050405020304" pitchFamily="18" charset="0"/>
                <a:cs typeface="Times New Roman" panose="02020603050405020304" pitchFamily="18" charset="0"/>
              </a:rPr>
              <a:t>World War II: The definitive 		visual history.</a:t>
            </a:r>
            <a:r>
              <a:rPr lang="en-US" sz="2500" dirty="0">
                <a:latin typeface="Times New Roman" panose="02020603050405020304" pitchFamily="18" charset="0"/>
                <a:cs typeface="Times New Roman" panose="02020603050405020304" pitchFamily="18" charset="0"/>
              </a:rPr>
              <a:t> New York: Random </a:t>
            </a:r>
            <a:r>
              <a:rPr lang="en-US" sz="2500" dirty="0" smtClean="0">
                <a:latin typeface="Times New Roman" panose="02020603050405020304" pitchFamily="18" charset="0"/>
                <a:cs typeface="Times New Roman" panose="02020603050405020304" pitchFamily="18" charset="0"/>
              </a:rPr>
              <a:t>House 	Publishing</a:t>
            </a:r>
            <a:r>
              <a:rPr lang="en-US" sz="2500" dirty="0">
                <a:latin typeface="Times New Roman" panose="02020603050405020304" pitchFamily="18" charset="0"/>
                <a:cs typeface="Times New Roman" panose="02020603050405020304" pitchFamily="18" charset="0"/>
              </a:rPr>
              <a:t>.      </a:t>
            </a:r>
          </a:p>
          <a:p>
            <a:pPr marL="0" indent="-457200">
              <a:lnSpc>
                <a:spcPct val="220000"/>
              </a:lnSpc>
              <a:buNone/>
            </a:pPr>
            <a:r>
              <a:rPr lang="en-US" sz="2500" dirty="0">
                <a:latin typeface="Times New Roman" panose="02020603050405020304" pitchFamily="18" charset="0"/>
                <a:cs typeface="Times New Roman" panose="02020603050405020304" pitchFamily="18" charset="0"/>
              </a:rPr>
              <a:t>    Carsen, R. (1962). </a:t>
            </a:r>
            <a:r>
              <a:rPr lang="en-US" sz="2500" i="1" dirty="0">
                <a:latin typeface="Times New Roman" panose="02020603050405020304" pitchFamily="18" charset="0"/>
                <a:cs typeface="Times New Roman" panose="02020603050405020304" pitchFamily="18" charset="0"/>
              </a:rPr>
              <a:t>Silent spring</a:t>
            </a:r>
            <a:r>
              <a:rPr lang="en-US" sz="2500" dirty="0">
                <a:latin typeface="Times New Roman" panose="02020603050405020304" pitchFamily="18" charset="0"/>
                <a:cs typeface="Times New Roman" panose="02020603050405020304" pitchFamily="18" charset="0"/>
              </a:rPr>
              <a:t>. Greenwich, CT: Fawcett.</a:t>
            </a:r>
          </a:p>
          <a:p>
            <a:pPr marL="0" indent="-457200">
              <a:lnSpc>
                <a:spcPct val="220000"/>
              </a:lnSpc>
              <a:buNone/>
            </a:pPr>
            <a:r>
              <a:rPr lang="en-US" sz="2500" dirty="0">
                <a:latin typeface="Times New Roman" panose="02020603050405020304" pitchFamily="18" charset="0"/>
                <a:cs typeface="Times New Roman" panose="02020603050405020304" pitchFamily="18" charset="0"/>
              </a:rPr>
              <a:t>     </a:t>
            </a:r>
          </a:p>
        </p:txBody>
      </p:sp>
      <p:sp>
        <p:nvSpPr>
          <p:cNvPr id="5" name="Left Arrow 4"/>
          <p:cNvSpPr/>
          <p:nvPr/>
        </p:nvSpPr>
        <p:spPr>
          <a:xfrm rot="18842279">
            <a:off x="8305048" y="1566067"/>
            <a:ext cx="1582908" cy="45720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Both Books</a:t>
            </a:r>
          </a:p>
        </p:txBody>
      </p:sp>
    </p:spTree>
    <p:extLst>
      <p:ext uri="{BB962C8B-B14F-4D97-AF65-F5344CB8AC3E}">
        <p14:creationId xmlns:p14="http://schemas.microsoft.com/office/powerpoint/2010/main" val="392082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382000" cy="1499616"/>
          </a:xfrm>
        </p:spPr>
        <p:txBody>
          <a:bodyPr>
            <a:normAutofit/>
          </a:bodyPr>
          <a:lstStyle/>
          <a:p>
            <a:r>
              <a:rPr lang="en-US" sz="4150" dirty="0">
                <a:solidFill>
                  <a:srgbClr val="FFC000"/>
                </a:solidFill>
              </a:rPr>
              <a:t>In-text citation example using paraphrasing </a:t>
            </a:r>
          </a:p>
        </p:txBody>
      </p:sp>
      <p:sp>
        <p:nvSpPr>
          <p:cNvPr id="3" name="Content Placeholder 2"/>
          <p:cNvSpPr>
            <a:spLocks noGrp="1"/>
          </p:cNvSpPr>
          <p:nvPr>
            <p:ph idx="1"/>
          </p:nvPr>
        </p:nvSpPr>
        <p:spPr>
          <a:xfrm>
            <a:off x="2292097" y="1996440"/>
            <a:ext cx="7290055" cy="4023360"/>
          </a:xfrm>
          <a:ln>
            <a:solidFill>
              <a:schemeClr val="tx1"/>
            </a:solidFill>
          </a:ln>
        </p:spPr>
        <p:txBody>
          <a:bodyPr>
            <a:normAutofit fontScale="92500"/>
          </a:bodyPr>
          <a:lstStyle/>
          <a:p>
            <a:pPr marL="0" indent="0">
              <a:lnSpc>
                <a:spcPct val="200000"/>
              </a:lnSpc>
              <a:buNone/>
            </a:pPr>
            <a:r>
              <a:rPr lang="en-US" sz="2500" dirty="0">
                <a:latin typeface="Times New Roman" panose="02020603050405020304" pitchFamily="18" charset="0"/>
                <a:cs typeface="Times New Roman" panose="02020603050405020304" pitchFamily="18" charset="0"/>
              </a:rPr>
              <a:t>	According to </a:t>
            </a:r>
            <a:r>
              <a:rPr lang="en-US" sz="2500" dirty="0" err="1">
                <a:latin typeface="Times New Roman" panose="02020603050405020304" pitchFamily="18" charset="0"/>
                <a:cs typeface="Times New Roman" panose="02020603050405020304" pitchFamily="18" charset="0"/>
              </a:rPr>
              <a:t>Datamonitor</a:t>
            </a:r>
            <a:r>
              <a:rPr lang="en-US" sz="2500" dirty="0">
                <a:latin typeface="Times New Roman" panose="02020603050405020304" pitchFamily="18" charset="0"/>
                <a:cs typeface="Times New Roman" panose="02020603050405020304" pitchFamily="18" charset="0"/>
              </a:rPr>
              <a:t> (2011), one of Microsoft’s challenges is to compete with its peers in a declining economy (para. 5).  Additionally, some analysts believe that global competition will also affect Microsoft’s competitive edge in the years to come (Glick, 2013, para. 3).</a:t>
            </a:r>
          </a:p>
        </p:txBody>
      </p:sp>
    </p:spTree>
    <p:extLst>
      <p:ext uri="{BB962C8B-B14F-4D97-AF65-F5344CB8AC3E}">
        <p14:creationId xmlns:p14="http://schemas.microsoft.com/office/powerpoint/2010/main" val="44277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rgbClr val="FFFF00"/>
                </a:solidFill>
                <a:latin typeface="Gill Sans MT" panose="020B0502020104020203" pitchFamily="34" charset="0"/>
              </a:rPr>
              <a:t>#</a:t>
            </a:r>
            <a:r>
              <a:rPr lang="en-US" sz="9600" dirty="0" err="1" smtClean="0">
                <a:solidFill>
                  <a:srgbClr val="FFFF00"/>
                </a:solidFill>
                <a:latin typeface="Gill Sans MT" panose="020B0502020104020203" pitchFamily="34" charset="0"/>
              </a:rPr>
              <a:t>firstworldproblems</a:t>
            </a:r>
            <a:endParaRPr lang="en-US" sz="9600" dirty="0" smtClean="0">
              <a:solidFill>
                <a:srgbClr val="FFFF00"/>
              </a:solidFill>
              <a:latin typeface="Gill Sans MT" panose="020B0502020104020203" pitchFamily="34" charset="0"/>
            </a:endParaRPr>
          </a:p>
          <a:p>
            <a:pPr algn="ctr"/>
            <a:endParaRPr lang="en-US" sz="6000" dirty="0">
              <a:latin typeface="Gill Sans MT" panose="020B0502020104020203" pitchFamily="34" charset="0"/>
            </a:endParaRPr>
          </a:p>
          <a:p>
            <a:pPr algn="ctr"/>
            <a:r>
              <a:rPr lang="en-US" sz="6000" dirty="0" smtClean="0">
                <a:latin typeface="Gill Sans MT" panose="020B0502020104020203" pitchFamily="34" charset="0"/>
              </a:rPr>
              <a:t>“How do I keep “Running Head” from appearing on all of my pages” and other little headaches resolved.</a:t>
            </a:r>
            <a:endParaRPr lang="en-US" sz="6000" dirty="0">
              <a:latin typeface="Gill Sans MT" panose="020B0502020104020203" pitchFamily="34" charset="0"/>
            </a:endParaRPr>
          </a:p>
        </p:txBody>
      </p:sp>
    </p:spTree>
    <p:extLst>
      <p:ext uri="{BB962C8B-B14F-4D97-AF65-F5344CB8AC3E}">
        <p14:creationId xmlns:p14="http://schemas.microsoft.com/office/powerpoint/2010/main" val="1593503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 Word Document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9372600" cy="527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583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Sure You Are Using Times New Romans, 12, double spacing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1"/>
            <a:ext cx="9144000" cy="2473085"/>
          </a:xfrm>
          <a:prstGeom prst="rect">
            <a:avLst/>
          </a:prstGeom>
        </p:spPr>
      </p:pic>
      <p:sp>
        <p:nvSpPr>
          <p:cNvPr id="5" name="Frame 4"/>
          <p:cNvSpPr/>
          <p:nvPr/>
        </p:nvSpPr>
        <p:spPr>
          <a:xfrm>
            <a:off x="2438400" y="1981200"/>
            <a:ext cx="1447800" cy="76200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Line Callout 1 5"/>
          <p:cNvSpPr/>
          <p:nvPr/>
        </p:nvSpPr>
        <p:spPr>
          <a:xfrm>
            <a:off x="6117771" y="2971800"/>
            <a:ext cx="1426029" cy="990600"/>
          </a:xfrm>
          <a:prstGeom prst="borderCallout1">
            <a:avLst>
              <a:gd name="adj1" fmla="val 18750"/>
              <a:gd name="adj2" fmla="val -8333"/>
              <a:gd name="adj3" fmla="val -32288"/>
              <a:gd name="adj4" fmla="val -461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Set to 2.0 for Double Spacing</a:t>
            </a:r>
          </a:p>
        </p:txBody>
      </p:sp>
    </p:spTree>
    <p:extLst>
      <p:ext uri="{BB962C8B-B14F-4D97-AF65-F5344CB8AC3E}">
        <p14:creationId xmlns:p14="http://schemas.microsoft.com/office/powerpoint/2010/main" val="4206051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Page</a:t>
            </a:r>
            <a:endParaRPr lang="en-US" dirty="0"/>
          </a:p>
        </p:txBody>
      </p:sp>
      <p:sp>
        <p:nvSpPr>
          <p:cNvPr id="3" name="Content Placeholder 2"/>
          <p:cNvSpPr>
            <a:spLocks noGrp="1"/>
          </p:cNvSpPr>
          <p:nvPr>
            <p:ph idx="1"/>
          </p:nvPr>
        </p:nvSpPr>
        <p:spPr/>
        <p:txBody>
          <a:bodyPr/>
          <a:lstStyle/>
          <a:p>
            <a:r>
              <a:rPr lang="en-US" dirty="0" smtClean="0"/>
              <a:t>Open a Word Document</a:t>
            </a:r>
          </a:p>
          <a:p>
            <a:r>
              <a:rPr lang="en-US" dirty="0" smtClean="0"/>
              <a:t>Double-click on the top margin of the page to bring up the Header and Footer Tools.</a:t>
            </a:r>
          </a:p>
          <a:p>
            <a:r>
              <a:rPr lang="en-US" dirty="0" smtClean="0"/>
              <a:t>Tick the ‘Different First Page’ box.</a:t>
            </a:r>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052193"/>
            <a:ext cx="9144000" cy="2073970"/>
          </a:xfrm>
          <a:prstGeom prst="rect">
            <a:avLst/>
          </a:prstGeom>
        </p:spPr>
      </p:pic>
      <p:sp>
        <p:nvSpPr>
          <p:cNvPr id="5" name="Up Arrow 4"/>
          <p:cNvSpPr/>
          <p:nvPr/>
        </p:nvSpPr>
        <p:spPr>
          <a:xfrm rot="19441655">
            <a:off x="6108547" y="4599974"/>
            <a:ext cx="484632" cy="978408"/>
          </a:xfrm>
          <a:prstGeom prst="upArrow">
            <a:avLst>
              <a:gd name="adj1" fmla="val 28538"/>
              <a:gd name="adj2" fmla="val 34108"/>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886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Page</a:t>
            </a:r>
            <a:endParaRPr lang="en-US" dirty="0"/>
          </a:p>
        </p:txBody>
      </p:sp>
      <p:sp>
        <p:nvSpPr>
          <p:cNvPr id="3" name="Content Placeholder 2"/>
          <p:cNvSpPr>
            <a:spLocks noGrp="1"/>
          </p:cNvSpPr>
          <p:nvPr>
            <p:ph idx="1"/>
          </p:nvPr>
        </p:nvSpPr>
        <p:spPr/>
        <p:txBody>
          <a:bodyPr/>
          <a:lstStyle/>
          <a:p>
            <a:r>
              <a:rPr lang="en-US" dirty="0" smtClean="0"/>
              <a:t>Type in the words Running Head: SHORTENED TITLE IN ALL CAPS</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67000"/>
            <a:ext cx="9144000" cy="2567492"/>
          </a:xfrm>
          <a:prstGeom prst="rect">
            <a:avLst/>
          </a:prstGeom>
        </p:spPr>
      </p:pic>
      <p:sp>
        <p:nvSpPr>
          <p:cNvPr id="5" name="TextBox 4"/>
          <p:cNvSpPr txBox="1"/>
          <p:nvPr/>
        </p:nvSpPr>
        <p:spPr>
          <a:xfrm>
            <a:off x="4635062" y="4114800"/>
            <a:ext cx="2396810" cy="230832"/>
          </a:xfrm>
          <a:prstGeom prst="rect">
            <a:avLst/>
          </a:prstGeom>
          <a:solidFill>
            <a:schemeClr val="tx1"/>
          </a:solid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Running head: FEMALE PRISON VIOLENCE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187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the TAB Key ONCE or TWICE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05001"/>
            <a:ext cx="9144000" cy="2724655"/>
          </a:xfrm>
          <a:prstGeom prst="rect">
            <a:avLst/>
          </a:prstGeom>
        </p:spPr>
      </p:pic>
      <p:sp>
        <p:nvSpPr>
          <p:cNvPr id="5" name="Up Arrow 4"/>
          <p:cNvSpPr/>
          <p:nvPr/>
        </p:nvSpPr>
        <p:spPr>
          <a:xfrm>
            <a:off x="8991600" y="3886200"/>
            <a:ext cx="484632" cy="978408"/>
          </a:xfrm>
          <a:prstGeom prst="up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77104" y="3368566"/>
            <a:ext cx="2396810" cy="230832"/>
          </a:xfrm>
          <a:prstGeom prst="rect">
            <a:avLst/>
          </a:prstGeom>
          <a:solidFill>
            <a:schemeClr val="tx1"/>
          </a:solid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Running head: FEMALE PRISON VIOLENCE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846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1589"/>
            <a:ext cx="5872163" cy="68548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399" dirty="0">
                <a:solidFill>
                  <a:schemeClr val="bg1"/>
                </a:solidFill>
                <a:latin typeface="Gill Sans MT" panose="020B0502020104020203" pitchFamily="34" charset="0"/>
              </a:rPr>
              <a:t>EVERY INDUSTRY HAS ITS STANDARDS</a:t>
            </a:r>
          </a:p>
          <a:p>
            <a:pPr algn="ctr">
              <a:defRPr/>
            </a:pPr>
            <a:endParaRPr lang="en-US" sz="4399" dirty="0">
              <a:solidFill>
                <a:schemeClr val="bg1"/>
              </a:solidFill>
              <a:latin typeface="Gill Sans MT" panose="020B0502020104020203" pitchFamily="34" charset="0"/>
            </a:endParaRPr>
          </a:p>
          <a:p>
            <a:pPr algn="ctr">
              <a:defRPr/>
            </a:pPr>
            <a:r>
              <a:rPr lang="en-US" sz="3499" dirty="0">
                <a:solidFill>
                  <a:schemeClr val="bg1"/>
                </a:solidFill>
                <a:latin typeface="Gill Sans MT" panose="020B0502020104020203" pitchFamily="34" charset="0"/>
              </a:rPr>
              <a:t>and so does </a:t>
            </a:r>
          </a:p>
          <a:p>
            <a:pPr algn="ctr">
              <a:defRPr/>
            </a:pPr>
            <a:endParaRPr lang="en-US" sz="4399" dirty="0">
              <a:solidFill>
                <a:schemeClr val="bg1"/>
              </a:solidFill>
              <a:latin typeface="Gill Sans MT" panose="020B0502020104020203" pitchFamily="34" charset="0"/>
            </a:endParaRPr>
          </a:p>
          <a:p>
            <a:pPr algn="ctr">
              <a:defRPr/>
            </a:pPr>
            <a:r>
              <a:rPr lang="en-US" sz="4799" b="1" dirty="0">
                <a:solidFill>
                  <a:schemeClr val="bg1"/>
                </a:solidFill>
                <a:latin typeface="Gill Sans MT" panose="020B0502020104020203" pitchFamily="34" charset="0"/>
              </a:rPr>
              <a:t>ACADEMIC SOCIAL SCIENCE WRITING </a:t>
            </a: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1873251"/>
            <a:ext cx="26670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2" y="1588"/>
            <a:ext cx="2847975"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28163" y="5200651"/>
            <a:ext cx="2762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3613" y="3924300"/>
            <a:ext cx="35893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32951" y="2609850"/>
            <a:ext cx="2286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28163" y="260350"/>
            <a:ext cx="233045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5377" y="5656264"/>
            <a:ext cx="31210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802813" y="4183063"/>
            <a:ext cx="21161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43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Page Number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771" y="1406753"/>
            <a:ext cx="9144000" cy="2933521"/>
          </a:xfrm>
          <a:prstGeom prst="rect">
            <a:avLst/>
          </a:prstGeom>
        </p:spPr>
      </p:pic>
      <p:sp>
        <p:nvSpPr>
          <p:cNvPr id="5" name="TextBox 4"/>
          <p:cNvSpPr txBox="1"/>
          <p:nvPr/>
        </p:nvSpPr>
        <p:spPr>
          <a:xfrm>
            <a:off x="2209801" y="5562601"/>
            <a:ext cx="8253413" cy="584775"/>
          </a:xfrm>
          <a:prstGeom prst="rect">
            <a:avLst/>
          </a:prstGeom>
          <a:noFill/>
        </p:spPr>
        <p:txBody>
          <a:bodyPr wrap="none" rtlCol="0">
            <a:spAutoFit/>
          </a:bodyPr>
          <a:lstStyle/>
          <a:p>
            <a:r>
              <a:rPr lang="en-US" sz="3200" dirty="0"/>
              <a:t>Page </a:t>
            </a:r>
            <a:r>
              <a:rPr lang="en-US" sz="3200" dirty="0" err="1"/>
              <a:t>number</a:t>
            </a:r>
            <a:r>
              <a:rPr lang="en-US" sz="3200" dirty="0" err="1">
                <a:sym typeface="Wingdings" panose="05000000000000000000" pitchFamily="2" charset="2"/>
              </a:rPr>
              <a:t>Current</a:t>
            </a:r>
            <a:r>
              <a:rPr lang="en-US" sz="3200" dirty="0">
                <a:sym typeface="Wingdings" panose="05000000000000000000" pitchFamily="2" charset="2"/>
              </a:rPr>
              <a:t> </a:t>
            </a:r>
            <a:r>
              <a:rPr lang="en-US" sz="3200" dirty="0" err="1">
                <a:sym typeface="Wingdings" panose="05000000000000000000" pitchFamily="2" charset="2"/>
              </a:rPr>
              <a:t>PositionPlain</a:t>
            </a:r>
            <a:r>
              <a:rPr lang="en-US" sz="3200" dirty="0">
                <a:sym typeface="Wingdings" panose="05000000000000000000" pitchFamily="2" charset="2"/>
              </a:rPr>
              <a:t> Number</a:t>
            </a:r>
            <a:endParaRPr lang="en-US" sz="3200" dirty="0"/>
          </a:p>
        </p:txBody>
      </p:sp>
      <p:sp>
        <p:nvSpPr>
          <p:cNvPr id="6" name="TextBox 5"/>
          <p:cNvSpPr txBox="1"/>
          <p:nvPr/>
        </p:nvSpPr>
        <p:spPr>
          <a:xfrm>
            <a:off x="4677103" y="2835773"/>
            <a:ext cx="2396810" cy="230832"/>
          </a:xfrm>
          <a:prstGeom prst="rect">
            <a:avLst/>
          </a:prstGeom>
          <a:solidFill>
            <a:schemeClr val="tx1"/>
          </a:solid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Running head: FEMALE PRISON VIOLENCE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814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76400"/>
            <a:ext cx="9144000" cy="3057548"/>
          </a:xfrm>
          <a:prstGeom prst="rect">
            <a:avLst/>
          </a:prstGeom>
        </p:spPr>
      </p:pic>
      <p:sp>
        <p:nvSpPr>
          <p:cNvPr id="6" name="Down Arrow 5"/>
          <p:cNvSpPr/>
          <p:nvPr/>
        </p:nvSpPr>
        <p:spPr>
          <a:xfrm rot="19506643">
            <a:off x="8441955" y="1118775"/>
            <a:ext cx="362712" cy="856488"/>
          </a:xfrm>
          <a:prstGeom prst="down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08634" y="3148026"/>
            <a:ext cx="2396810" cy="230832"/>
          </a:xfrm>
          <a:prstGeom prst="rect">
            <a:avLst/>
          </a:prstGeom>
          <a:solidFill>
            <a:schemeClr val="tx1"/>
          </a:solidFill>
        </p:spPr>
        <p:txBody>
          <a:bodyPr wrap="none" rtlCol="0">
            <a:spAutoFit/>
          </a:bodyPr>
          <a:lstStyle/>
          <a:p>
            <a:r>
              <a:rPr lang="en-US" sz="900" dirty="0" smtClean="0">
                <a:solidFill>
                  <a:schemeClr val="bg1"/>
                </a:solidFill>
                <a:latin typeface="Times New Roman" panose="02020603050405020304" pitchFamily="18" charset="0"/>
                <a:cs typeface="Times New Roman" panose="02020603050405020304" pitchFamily="18" charset="0"/>
              </a:rPr>
              <a:t>Running head: FEMALE PRISON VIOLENCE</a:t>
            </a:r>
            <a:endParaRPr lang="en-US" sz="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022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40658"/>
            <a:ext cx="9144000" cy="2576684"/>
          </a:xfrm>
          <a:prstGeom prst="rect">
            <a:avLst/>
          </a:prstGeom>
        </p:spPr>
      </p:pic>
      <p:sp>
        <p:nvSpPr>
          <p:cNvPr id="5" name="TextBox 4"/>
          <p:cNvSpPr txBox="1"/>
          <p:nvPr/>
        </p:nvSpPr>
        <p:spPr>
          <a:xfrm>
            <a:off x="1752600" y="533401"/>
            <a:ext cx="8610600" cy="830997"/>
          </a:xfrm>
          <a:prstGeom prst="rect">
            <a:avLst/>
          </a:prstGeom>
          <a:noFill/>
        </p:spPr>
        <p:txBody>
          <a:bodyPr wrap="square" rtlCol="0">
            <a:spAutoFit/>
          </a:bodyPr>
          <a:lstStyle/>
          <a:p>
            <a:pPr algn="ctr"/>
            <a:r>
              <a:rPr lang="en-US" sz="4800" dirty="0"/>
              <a:t>Set the spacing to 2.0</a:t>
            </a:r>
          </a:p>
        </p:txBody>
      </p:sp>
      <p:sp>
        <p:nvSpPr>
          <p:cNvPr id="6" name="TextBox 5"/>
          <p:cNvSpPr txBox="1"/>
          <p:nvPr/>
        </p:nvSpPr>
        <p:spPr>
          <a:xfrm>
            <a:off x="4614041" y="3620813"/>
            <a:ext cx="2396810" cy="230832"/>
          </a:xfrm>
          <a:prstGeom prst="rect">
            <a:avLst/>
          </a:prstGeom>
          <a:solidFill>
            <a:schemeClr val="tx1"/>
          </a:solidFill>
        </p:spPr>
        <p:txBody>
          <a:bodyPr wrap="none" rtlCol="0">
            <a:spAutoFit/>
          </a:bodyPr>
          <a:lstStyle/>
          <a:p>
            <a:r>
              <a:rPr lang="en-US" sz="900" dirty="0" smtClean="0">
                <a:solidFill>
                  <a:schemeClr val="bg1">
                    <a:lumMod val="50000"/>
                    <a:lumOff val="50000"/>
                  </a:schemeClr>
                </a:solidFill>
                <a:latin typeface="Times New Roman" panose="02020603050405020304" pitchFamily="18" charset="0"/>
                <a:cs typeface="Times New Roman" panose="02020603050405020304" pitchFamily="18" charset="0"/>
              </a:rPr>
              <a:t>Running head: FEMALE PRISON VIOLENCE</a:t>
            </a:r>
            <a:endParaRPr lang="en-US" sz="900" dirty="0">
              <a:solidFill>
                <a:schemeClr val="bg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3248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the Header again by double clicking the top of your second page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524000"/>
            <a:ext cx="9176657" cy="5502082"/>
          </a:xfrm>
          <a:prstGeom prst="rect">
            <a:avLst/>
          </a:prstGeom>
        </p:spPr>
      </p:pic>
      <p:sp>
        <p:nvSpPr>
          <p:cNvPr id="6" name="Right Arrow 5"/>
          <p:cNvSpPr/>
          <p:nvPr/>
        </p:nvSpPr>
        <p:spPr>
          <a:xfrm>
            <a:off x="3276600" y="5410200"/>
            <a:ext cx="978408" cy="48463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01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TAB ONCE or TWICE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340407"/>
            <a:ext cx="8229600" cy="3045548"/>
          </a:xfrm>
        </p:spPr>
      </p:pic>
      <p:sp>
        <p:nvSpPr>
          <p:cNvPr id="6" name="Down Arrow 5"/>
          <p:cNvSpPr/>
          <p:nvPr/>
        </p:nvSpPr>
        <p:spPr>
          <a:xfrm rot="10800000">
            <a:off x="8763000" y="4114800"/>
            <a:ext cx="484632" cy="978408"/>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12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INSERT</a:t>
            </a:r>
            <a:r>
              <a:rPr lang="en-US" dirty="0" smtClean="0">
                <a:sym typeface="Wingdings" panose="05000000000000000000" pitchFamily="2" charset="2"/>
              </a:rPr>
              <a:t></a:t>
            </a:r>
            <a:br>
              <a:rPr lang="en-US" dirty="0" smtClean="0">
                <a:sym typeface="Wingdings" panose="05000000000000000000" pitchFamily="2" charset="2"/>
              </a:rPr>
            </a:br>
            <a:r>
              <a:rPr lang="en-US" dirty="0" smtClean="0">
                <a:sym typeface="Wingdings" panose="05000000000000000000" pitchFamily="2" charset="2"/>
              </a:rPr>
              <a:t>PAGE NUMBERCURRENT POSITION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2208" y="1981200"/>
            <a:ext cx="9037201" cy="3455192"/>
          </a:xfrm>
        </p:spPr>
      </p:pic>
    </p:spTree>
    <p:extLst>
      <p:ext uri="{BB962C8B-B14F-4D97-AF65-F5344CB8AC3E}">
        <p14:creationId xmlns:p14="http://schemas.microsoft.com/office/powerpoint/2010/main" val="3785541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Done</a:t>
            </a:r>
            <a:endParaRPr lang="en-US" dirty="0"/>
          </a:p>
        </p:txBody>
      </p:sp>
      <p:sp>
        <p:nvSpPr>
          <p:cNvPr id="3" name="Content Placeholder 2"/>
          <p:cNvSpPr>
            <a:spLocks noGrp="1"/>
          </p:cNvSpPr>
          <p:nvPr>
            <p:ph idx="1"/>
          </p:nvPr>
        </p:nvSpPr>
        <p:spPr/>
        <p:txBody>
          <a:bodyPr/>
          <a:lstStyle/>
          <a:p>
            <a:r>
              <a:rPr lang="en-US" dirty="0" smtClean="0"/>
              <a:t>Close the Header and Footer tools and begin typing your paper per APA rules.</a:t>
            </a:r>
          </a:p>
          <a:p>
            <a:r>
              <a:rPr lang="en-US" dirty="0" smtClean="0"/>
              <a:t>Be sure to set Double Spacing, 12 pt. TMR as needed. </a:t>
            </a:r>
            <a:endParaRPr lang="en-US" dirty="0"/>
          </a:p>
        </p:txBody>
      </p:sp>
    </p:spTree>
    <p:extLst>
      <p:ext uri="{BB962C8B-B14F-4D97-AF65-F5344CB8AC3E}">
        <p14:creationId xmlns:p14="http://schemas.microsoft.com/office/powerpoint/2010/main" val="1912104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8" y="1589"/>
            <a:ext cx="5646738" cy="68548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798" dirty="0">
                <a:solidFill>
                  <a:schemeClr val="accent6">
                    <a:lumMod val="50000"/>
                  </a:schemeClr>
                </a:solidFill>
                <a:latin typeface="Gill Sans MT" panose="020B0502020104020203" pitchFamily="34" charset="0"/>
              </a:rPr>
              <a:t>WHY APA?</a:t>
            </a:r>
          </a:p>
          <a:p>
            <a:pPr algn="ctr">
              <a:defRPr/>
            </a:pPr>
            <a:endParaRPr lang="en-US" sz="3599" dirty="0">
              <a:solidFill>
                <a:schemeClr val="bg1"/>
              </a:solidFill>
              <a:latin typeface="Gill Sans MT" panose="020B0502020104020203" pitchFamily="34" charset="0"/>
            </a:endParaRPr>
          </a:p>
          <a:p>
            <a:pPr algn="ctr">
              <a:defRPr/>
            </a:pPr>
            <a:r>
              <a:rPr lang="en-US" sz="3599" dirty="0">
                <a:solidFill>
                  <a:schemeClr val="bg1"/>
                </a:solidFill>
                <a:latin typeface="Gill Sans MT" panose="020B0502020104020203" pitchFamily="34" charset="0"/>
              </a:rPr>
              <a:t>APA Style is an agreed set of formatting and referencing rules to keep </a:t>
            </a:r>
            <a:r>
              <a:rPr lang="en-US" sz="3599" b="1" dirty="0">
                <a:solidFill>
                  <a:schemeClr val="bg1"/>
                </a:solidFill>
                <a:latin typeface="Gill Sans MT" panose="020B0502020104020203" pitchFamily="34" charset="0"/>
              </a:rPr>
              <a:t>social science writing </a:t>
            </a:r>
            <a:r>
              <a:rPr lang="en-US" sz="3599" i="1" dirty="0">
                <a:solidFill>
                  <a:schemeClr val="bg1"/>
                </a:solidFill>
                <a:latin typeface="Gill Sans MT" panose="020B0502020104020203" pitchFamily="34" charset="0"/>
              </a:rPr>
              <a:t>consistent, uniform, readable</a:t>
            </a:r>
            <a:r>
              <a:rPr lang="en-US" sz="3599" dirty="0">
                <a:solidFill>
                  <a:schemeClr val="bg1"/>
                </a:solidFill>
                <a:latin typeface="Gill Sans MT" panose="020B0502020104020203" pitchFamily="34" charset="0"/>
              </a:rPr>
              <a:t> and </a:t>
            </a:r>
            <a:r>
              <a:rPr lang="en-US" sz="3599" i="1" dirty="0">
                <a:solidFill>
                  <a:schemeClr val="bg1"/>
                </a:solidFill>
                <a:latin typeface="Gill Sans MT" panose="020B0502020104020203" pitchFamily="34" charset="0"/>
              </a:rPr>
              <a:t>shareable</a:t>
            </a:r>
            <a:r>
              <a:rPr lang="en-US" sz="3599" dirty="0">
                <a:solidFill>
                  <a:schemeClr val="bg1"/>
                </a:solidFill>
                <a:latin typeface="Gill Sans MT" panose="020B0502020104020203" pitchFamily="34" charset="0"/>
              </a:rPr>
              <a:t>. </a:t>
            </a:r>
          </a:p>
        </p:txBody>
      </p:sp>
      <p:pic>
        <p:nvPicPr>
          <p:cNvPr id="7171" name="Picture 4"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701057">
            <a:off x="7275513" y="633413"/>
            <a:ext cx="368458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1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389" y="1589"/>
            <a:ext cx="5026025" cy="68548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799" dirty="0">
                <a:solidFill>
                  <a:schemeClr val="accent6">
                    <a:lumMod val="50000"/>
                  </a:schemeClr>
                </a:solidFill>
                <a:latin typeface="Gill Sans MT" panose="020B0502020104020203" pitchFamily="34" charset="0"/>
              </a:rPr>
              <a:t>WHAT IS APA USED FOR?</a:t>
            </a:r>
          </a:p>
          <a:p>
            <a:pPr algn="ctr">
              <a:defRPr/>
            </a:pPr>
            <a:endParaRPr lang="en-US" dirty="0">
              <a:solidFill>
                <a:schemeClr val="accent6">
                  <a:lumMod val="50000"/>
                </a:schemeClr>
              </a:solidFill>
            </a:endParaRPr>
          </a:p>
          <a:p>
            <a:pPr algn="ctr">
              <a:defRPr/>
            </a:pPr>
            <a:r>
              <a:rPr lang="en-US" sz="2799" b="1" dirty="0">
                <a:solidFill>
                  <a:schemeClr val="accent6">
                    <a:lumMod val="50000"/>
                  </a:schemeClr>
                </a:solidFill>
              </a:rPr>
              <a:t>APA Is used for:</a:t>
            </a:r>
          </a:p>
          <a:p>
            <a:pPr algn="ctr">
              <a:defRPr/>
            </a:pPr>
            <a:endParaRPr lang="en-US" sz="2799" dirty="0">
              <a:solidFill>
                <a:schemeClr val="accent6">
                  <a:lumMod val="50000"/>
                </a:schemeClr>
              </a:solidFill>
            </a:endParaRPr>
          </a:p>
          <a:p>
            <a:pPr marL="342797" indent="-342797" algn="ctr">
              <a:buFont typeface="Arial" panose="020B0604020202020204" pitchFamily="34" charset="0"/>
              <a:buChar char="•"/>
              <a:defRPr/>
            </a:pPr>
            <a:r>
              <a:rPr lang="en-US" sz="2800" dirty="0">
                <a:solidFill>
                  <a:schemeClr val="accent6">
                    <a:lumMod val="50000"/>
                  </a:schemeClr>
                </a:solidFill>
              </a:rPr>
              <a:t>Reporting scientific findings in the field of psychology</a:t>
            </a:r>
          </a:p>
          <a:p>
            <a:pPr marL="342797" indent="-342797" algn="ctr">
              <a:buFont typeface="Arial" panose="020B0604020202020204" pitchFamily="34" charset="0"/>
              <a:buChar char="•"/>
              <a:defRPr/>
            </a:pPr>
            <a:endParaRPr lang="en-US" sz="2800" dirty="0">
              <a:solidFill>
                <a:schemeClr val="accent6">
                  <a:lumMod val="50000"/>
                </a:schemeClr>
              </a:solidFill>
            </a:endParaRPr>
          </a:p>
          <a:p>
            <a:pPr marL="342797" indent="-342797" algn="ctr">
              <a:buFont typeface="Arial" panose="020B0604020202020204" pitchFamily="34" charset="0"/>
              <a:buChar char="•"/>
              <a:defRPr/>
            </a:pPr>
            <a:r>
              <a:rPr lang="en-US" sz="2800" dirty="0">
                <a:solidFill>
                  <a:schemeClr val="accent6">
                    <a:lumMod val="50000"/>
                  </a:schemeClr>
                </a:solidFill>
              </a:rPr>
              <a:t>Field research</a:t>
            </a:r>
          </a:p>
          <a:p>
            <a:pPr algn="ctr">
              <a:defRPr/>
            </a:pPr>
            <a:endParaRPr lang="en-US" sz="2800" dirty="0">
              <a:solidFill>
                <a:schemeClr val="accent6">
                  <a:lumMod val="50000"/>
                </a:schemeClr>
              </a:solidFill>
            </a:endParaRPr>
          </a:p>
          <a:p>
            <a:pPr marL="342797" indent="-342797" algn="ctr">
              <a:buFont typeface="Arial" panose="020B0604020202020204" pitchFamily="34" charset="0"/>
              <a:buChar char="•"/>
              <a:defRPr/>
            </a:pPr>
            <a:r>
              <a:rPr lang="en-US" sz="2800" dirty="0">
                <a:solidFill>
                  <a:schemeClr val="accent6">
                    <a:lumMod val="50000"/>
                  </a:schemeClr>
                </a:solidFill>
              </a:rPr>
              <a:t>Journal articles</a:t>
            </a:r>
          </a:p>
          <a:p>
            <a:pPr algn="ctr">
              <a:defRPr/>
            </a:pPr>
            <a:endParaRPr lang="en-US" sz="2800" dirty="0">
              <a:solidFill>
                <a:schemeClr val="accent6">
                  <a:lumMod val="50000"/>
                </a:schemeClr>
              </a:solidFill>
            </a:endParaRPr>
          </a:p>
          <a:p>
            <a:pPr marL="342797" indent="-342797" algn="ctr">
              <a:buFont typeface="Arial" panose="020B0604020202020204" pitchFamily="34" charset="0"/>
              <a:buChar char="•"/>
              <a:defRPr/>
            </a:pPr>
            <a:r>
              <a:rPr lang="en-US" sz="2800" dirty="0">
                <a:solidFill>
                  <a:schemeClr val="accent6">
                    <a:lumMod val="50000"/>
                  </a:schemeClr>
                </a:solidFill>
              </a:rPr>
              <a:t>Dissertation and theses</a:t>
            </a:r>
          </a:p>
          <a:p>
            <a:pPr marL="342797" indent="-342797" algn="ctr">
              <a:buFont typeface="Arial" panose="020B0604020202020204" pitchFamily="34" charset="0"/>
              <a:buChar char="•"/>
              <a:defRPr/>
            </a:pPr>
            <a:endParaRPr lang="en-US" sz="2800" dirty="0">
              <a:solidFill>
                <a:schemeClr val="accent6">
                  <a:lumMod val="50000"/>
                </a:schemeClr>
              </a:solidFill>
            </a:endParaRPr>
          </a:p>
          <a:p>
            <a:pPr marL="342797" indent="-342797" algn="ctr">
              <a:buFont typeface="Arial" panose="020B0604020202020204" pitchFamily="34" charset="0"/>
              <a:buChar char="•"/>
              <a:defRPr/>
            </a:pPr>
            <a:r>
              <a:rPr lang="en-US" sz="2800" dirty="0">
                <a:solidFill>
                  <a:schemeClr val="accent6">
                    <a:lumMod val="50000"/>
                  </a:schemeClr>
                </a:solidFill>
              </a:rPr>
              <a:t>Student Papers and Reports</a:t>
            </a:r>
          </a:p>
        </p:txBody>
      </p:sp>
      <p:pic>
        <p:nvPicPr>
          <p:cNvPr id="81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044575"/>
            <a:ext cx="71628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02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1589"/>
            <a:ext cx="12188825" cy="685482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398" dirty="0">
                <a:latin typeface="Gill Sans MT" panose="020B0502020104020203" pitchFamily="34" charset="0"/>
              </a:rPr>
              <a:t>THREE TIPS TO GET THE REFERENCE PAGE and other APA stuff RIGHT</a:t>
            </a:r>
          </a:p>
          <a:p>
            <a:pPr algn="ctr">
              <a:defRPr/>
            </a:pPr>
            <a:endParaRPr lang="en-US" sz="4399" dirty="0"/>
          </a:p>
          <a:p>
            <a:pPr algn="ctr">
              <a:defRPr/>
            </a:pPr>
            <a:r>
              <a:rPr lang="en-US" sz="4399" dirty="0"/>
              <a:t>(without working so hard)</a:t>
            </a:r>
          </a:p>
        </p:txBody>
      </p:sp>
    </p:spTree>
    <p:extLst>
      <p:ext uri="{BB962C8B-B14F-4D97-AF65-F5344CB8AC3E}">
        <p14:creationId xmlns:p14="http://schemas.microsoft.com/office/powerpoint/2010/main" val="183757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9" y="1589"/>
            <a:ext cx="12188825" cy="685482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798" dirty="0">
                <a:solidFill>
                  <a:srgbClr val="FFFF00"/>
                </a:solidFill>
                <a:latin typeface="Gill Sans MT" panose="020B0502020104020203" pitchFamily="34" charset="0"/>
              </a:rPr>
              <a:t>TIP #1</a:t>
            </a:r>
            <a:r>
              <a:rPr lang="en-US" sz="7798" dirty="0">
                <a:latin typeface="Gill Sans MT" panose="020B0502020104020203" pitchFamily="34" charset="0"/>
              </a:rPr>
              <a:t>	</a:t>
            </a:r>
          </a:p>
          <a:p>
            <a:pPr algn="ctr">
              <a:defRPr/>
            </a:pPr>
            <a:endParaRPr lang="en-US" sz="7798" dirty="0">
              <a:latin typeface="Gill Sans MT" panose="020B0502020104020203" pitchFamily="34" charset="0"/>
            </a:endParaRPr>
          </a:p>
          <a:p>
            <a:pPr algn="ctr">
              <a:defRPr/>
            </a:pPr>
            <a:r>
              <a:rPr lang="en-US" sz="7798" dirty="0">
                <a:latin typeface="Gill Sans MT" panose="020B0502020104020203" pitchFamily="34" charset="0"/>
              </a:rPr>
              <a:t>MODEL AFTER EXAMPLES</a:t>
            </a:r>
          </a:p>
        </p:txBody>
      </p:sp>
    </p:spTree>
    <p:extLst>
      <p:ext uri="{BB962C8B-B14F-4D97-AF65-F5344CB8AC3E}">
        <p14:creationId xmlns:p14="http://schemas.microsoft.com/office/powerpoint/2010/main" val="1756406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hangingPunct="1">
              <a:defRPr/>
            </a:pPr>
            <a:r>
              <a:rPr lang="en-US" dirty="0" smtClean="0">
                <a:solidFill>
                  <a:srgbClr val="FFC000"/>
                </a:solidFill>
              </a:rPr>
              <a:t>Reference list example: Goldenrod copy</a:t>
            </a:r>
            <a:r>
              <a:rPr lang="en-US" dirty="0" smtClean="0"/>
              <a:t/>
            </a:r>
            <a:br>
              <a:rPr lang="en-US" dirty="0" smtClean="0"/>
            </a:br>
            <a:r>
              <a:rPr lang="en-US" sz="2999" i="1" dirty="0"/>
              <a:t>(Both electronic sources)</a:t>
            </a:r>
            <a:endParaRPr lang="en-US" sz="2999" dirty="0"/>
          </a:p>
        </p:txBody>
      </p:sp>
      <p:sp>
        <p:nvSpPr>
          <p:cNvPr id="4" name="Content Placeholder 2"/>
          <p:cNvSpPr>
            <a:spLocks noGrp="1"/>
          </p:cNvSpPr>
          <p:nvPr>
            <p:ph idx="1"/>
          </p:nvPr>
        </p:nvSpPr>
        <p:spPr>
          <a:xfrm>
            <a:off x="2235201" y="2286001"/>
            <a:ext cx="7288212" cy="4022725"/>
          </a:xfrm>
          <a:ln>
            <a:solidFill>
              <a:schemeClr val="tx1"/>
            </a:solidFill>
          </a:ln>
        </p:spPr>
        <p:txBody>
          <a:bodyPr rtlCol="0">
            <a:normAutofit fontScale="70000" lnSpcReduction="20000"/>
          </a:bodyPr>
          <a:lstStyle/>
          <a:p>
            <a:pPr marL="0" indent="-457063">
              <a:lnSpc>
                <a:spcPct val="220000"/>
              </a:lnSpc>
              <a:buNone/>
              <a:defRPr/>
            </a:pPr>
            <a:r>
              <a:rPr lang="en-US" sz="2499" dirty="0" err="1">
                <a:latin typeface="Times New Roman" panose="02020603050405020304" pitchFamily="18" charset="0"/>
                <a:cs typeface="Times New Roman" panose="02020603050405020304" pitchFamily="18" charset="0"/>
              </a:rPr>
              <a:t>Datamonitor</a:t>
            </a:r>
            <a:r>
              <a:rPr lang="en-US" sz="2499" dirty="0">
                <a:latin typeface="Times New Roman" panose="02020603050405020304" pitchFamily="18" charset="0"/>
                <a:cs typeface="Times New Roman" panose="02020603050405020304" pitchFamily="18" charset="0"/>
              </a:rPr>
              <a:t>. (2011). Microsoft Corporation. Microsoft Corporation SWOT Analysis, 	1-10. Retrieved from 	http://www.ebscohost.com/academic/business-source-complete     </a:t>
            </a:r>
          </a:p>
          <a:p>
            <a:pPr marL="0" indent="-457063">
              <a:lnSpc>
                <a:spcPct val="220000"/>
              </a:lnSpc>
              <a:buNone/>
              <a:defRPr/>
            </a:pPr>
            <a:r>
              <a:rPr lang="en-US" sz="2499" dirty="0">
                <a:latin typeface="Times New Roman" panose="02020603050405020304" pitchFamily="18" charset="0"/>
                <a:cs typeface="Times New Roman" panose="02020603050405020304" pitchFamily="18" charset="0"/>
              </a:rPr>
              <a:t>Glick, B. (2013, January 29). Microsoft dominance fading</a:t>
            </a:r>
          </a:p>
          <a:p>
            <a:pPr marL="0" indent="-457063">
              <a:lnSpc>
                <a:spcPct val="220000"/>
              </a:lnSpc>
              <a:buNone/>
              <a:defRPr/>
            </a:pPr>
            <a:r>
              <a:rPr lang="en-US" sz="2499" dirty="0">
                <a:latin typeface="Times New Roman" panose="02020603050405020304" pitchFamily="18" charset="0"/>
                <a:cs typeface="Times New Roman" panose="02020603050405020304" pitchFamily="18" charset="0"/>
              </a:rPr>
              <a:t>	fast with PC market in decline. </a:t>
            </a:r>
            <a:r>
              <a:rPr lang="en-US" sz="2499" i="1" dirty="0">
                <a:latin typeface="Times New Roman" panose="02020603050405020304" pitchFamily="18" charset="0"/>
                <a:cs typeface="Times New Roman" panose="02020603050405020304" pitchFamily="18" charset="0"/>
              </a:rPr>
              <a:t>Computer Weekly (6). </a:t>
            </a:r>
            <a:r>
              <a:rPr lang="en-US" sz="2499" dirty="0">
                <a:latin typeface="Times New Roman" panose="02020603050405020304" pitchFamily="18" charset="0"/>
                <a:cs typeface="Times New Roman" panose="02020603050405020304" pitchFamily="18" charset="0"/>
              </a:rPr>
              <a:t>Retrieved 	from </a:t>
            </a:r>
            <a:r>
              <a:rPr lang="en-US" sz="2499" dirty="0">
                <a:latin typeface="Times New Roman" panose="02020603050405020304" pitchFamily="18" charset="0"/>
                <a:cs typeface="Times New Roman" panose="02020603050405020304" pitchFamily="18" charset="0"/>
                <a:hlinkClick r:id="rId2"/>
              </a:rPr>
              <a:t>http://www.ebscohost.com/academic/academic-search-</a:t>
            </a:r>
            <a:r>
              <a:rPr lang="en-US" sz="2499" dirty="0">
                <a:latin typeface="Times New Roman" panose="02020603050405020304" pitchFamily="18" charset="0"/>
                <a:cs typeface="Times New Roman" panose="02020603050405020304" pitchFamily="18" charset="0"/>
              </a:rPr>
              <a:t> premier</a:t>
            </a:r>
          </a:p>
        </p:txBody>
      </p:sp>
      <p:sp>
        <p:nvSpPr>
          <p:cNvPr id="5" name="Left Arrow 4"/>
          <p:cNvSpPr/>
          <p:nvPr/>
        </p:nvSpPr>
        <p:spPr>
          <a:xfrm rot="20654730">
            <a:off x="7872414" y="3895725"/>
            <a:ext cx="2678113" cy="457200"/>
          </a:xfrm>
          <a:prstGeom prst="lef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t>Online Magazine article</a:t>
            </a:r>
          </a:p>
        </p:txBody>
      </p:sp>
    </p:spTree>
    <p:extLst>
      <p:ext uri="{BB962C8B-B14F-4D97-AF65-F5344CB8AC3E}">
        <p14:creationId xmlns:p14="http://schemas.microsoft.com/office/powerpoint/2010/main" val="266678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Google: Purdue OWL APA</a:t>
            </a: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4764" y="1825625"/>
            <a:ext cx="7102475" cy="4351338"/>
          </a:xfrm>
        </p:spPr>
      </p:pic>
      <p:sp>
        <p:nvSpPr>
          <p:cNvPr id="5" name="Frame 4"/>
          <p:cNvSpPr/>
          <p:nvPr/>
        </p:nvSpPr>
        <p:spPr>
          <a:xfrm>
            <a:off x="3276601" y="3581400"/>
            <a:ext cx="2438400" cy="8382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83811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880</Words>
  <Application>Microsoft Office PowerPoint</Application>
  <PresentationFormat>Widescreen</PresentationFormat>
  <Paragraphs>153</Paragraphs>
  <Slides>36</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ＭＳ Ｐゴシック</vt:lpstr>
      <vt:lpstr>Arial</vt:lpstr>
      <vt:lpstr>Calibri</vt:lpstr>
      <vt:lpstr>Calibri Light</vt:lpstr>
      <vt:lpstr>Corbel</vt:lpstr>
      <vt:lpstr>Gill Sans MT</vt:lpstr>
      <vt:lpstr>Times New Roman</vt:lpstr>
      <vt:lpstr>Wingdings</vt:lpstr>
      <vt:lpstr>Office Theme</vt:lpstr>
      <vt:lpstr>Banded</vt:lpstr>
      <vt:lpstr>APA Workshop</vt:lpstr>
      <vt:lpstr>AGENDA</vt:lpstr>
      <vt:lpstr>PowerPoint Presentation</vt:lpstr>
      <vt:lpstr>PowerPoint Presentation</vt:lpstr>
      <vt:lpstr>PowerPoint Presentation</vt:lpstr>
      <vt:lpstr>PowerPoint Presentation</vt:lpstr>
      <vt:lpstr>PowerPoint Presentation</vt:lpstr>
      <vt:lpstr>Reference list example: Goldenrod copy (Both electronic sources)</vt:lpstr>
      <vt:lpstr>Google: Purdue OWL APA</vt:lpstr>
      <vt:lpstr>PowerPoint Presentation</vt:lpstr>
      <vt:lpstr>PowerPoint Presentation</vt:lpstr>
      <vt:lpstr>PowerPoint Presentation</vt:lpstr>
      <vt:lpstr>SHELF BROWSING: Browsing Psych Books</vt:lpstr>
      <vt:lpstr>APA Structure: 4 parts </vt:lpstr>
      <vt:lpstr>APA Title Page</vt:lpstr>
      <vt:lpstr>Abstract Page</vt:lpstr>
      <vt:lpstr>Main Body (Text)</vt:lpstr>
      <vt:lpstr>References List</vt:lpstr>
      <vt:lpstr>When to Use In-text Citations</vt:lpstr>
      <vt:lpstr>When to Use In-text Citations</vt:lpstr>
      <vt:lpstr>In-text quotations examples</vt:lpstr>
      <vt:lpstr>Reference list (from previous slide quotations) (Print sources)</vt:lpstr>
      <vt:lpstr>In-text citation example using paraphrasing </vt:lpstr>
      <vt:lpstr>PowerPoint Presentation</vt:lpstr>
      <vt:lpstr>Open a Word Document</vt:lpstr>
      <vt:lpstr>Make Sure You Are Using Times New Romans, 12, double spacing</vt:lpstr>
      <vt:lpstr>Cover Page</vt:lpstr>
      <vt:lpstr>Cover Page</vt:lpstr>
      <vt:lpstr>Hit the TAB Key ONCE or TWICE</vt:lpstr>
      <vt:lpstr>Click on Page Number</vt:lpstr>
      <vt:lpstr>Done.</vt:lpstr>
      <vt:lpstr>PowerPoint Presentation</vt:lpstr>
      <vt:lpstr>Open the Header again by double clicking the top of your second page</vt:lpstr>
      <vt:lpstr>Hit TAB ONCE or TWICE</vt:lpstr>
      <vt:lpstr>Click INSERT PAGE NUMBERCURRENT POSITION</vt:lpstr>
      <vt:lpstr>Done</vt:lpstr>
    </vt:vector>
  </TitlesOfParts>
  <Company>Alta Colleges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for Experienced Folk</dc:title>
  <dc:creator>Valentin Macias Jr.</dc:creator>
  <cp:lastModifiedBy>Valentin Macias</cp:lastModifiedBy>
  <cp:revision>35</cp:revision>
  <dcterms:created xsi:type="dcterms:W3CDTF">2015-10-22T20:16:16Z</dcterms:created>
  <dcterms:modified xsi:type="dcterms:W3CDTF">2019-02-05T22:43:17Z</dcterms:modified>
</cp:coreProperties>
</file>